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 id="2147483751" r:id="rId3"/>
    <p:sldMasterId id="2147483786" r:id="rId4"/>
  </p:sldMasterIdLst>
  <p:notesMasterIdLst>
    <p:notesMasterId r:id="rId47"/>
  </p:notesMasterIdLst>
  <p:handoutMasterIdLst>
    <p:handoutMasterId r:id="rId48"/>
  </p:handoutMasterIdLst>
  <p:sldIdLst>
    <p:sldId id="638" r:id="rId5"/>
    <p:sldId id="584" r:id="rId6"/>
    <p:sldId id="547" r:id="rId7"/>
    <p:sldId id="470" r:id="rId8"/>
    <p:sldId id="473" r:id="rId9"/>
    <p:sldId id="615" r:id="rId10"/>
    <p:sldId id="585" r:id="rId11"/>
    <p:sldId id="586" r:id="rId12"/>
    <p:sldId id="616" r:id="rId13"/>
    <p:sldId id="637" r:id="rId14"/>
    <p:sldId id="617" r:id="rId15"/>
    <p:sldId id="636" r:id="rId16"/>
    <p:sldId id="618" r:id="rId17"/>
    <p:sldId id="635" r:id="rId18"/>
    <p:sldId id="620" r:id="rId19"/>
    <p:sldId id="634" r:id="rId20"/>
    <p:sldId id="621" r:id="rId21"/>
    <p:sldId id="633" r:id="rId22"/>
    <p:sldId id="622" r:id="rId23"/>
    <p:sldId id="601" r:id="rId24"/>
    <p:sldId id="623" r:id="rId25"/>
    <p:sldId id="632" r:id="rId26"/>
    <p:sldId id="624" r:id="rId27"/>
    <p:sldId id="631" r:id="rId28"/>
    <p:sldId id="625" r:id="rId29"/>
    <p:sldId id="603" r:id="rId30"/>
    <p:sldId id="626" r:id="rId31"/>
    <p:sldId id="605" r:id="rId32"/>
    <p:sldId id="627" r:id="rId33"/>
    <p:sldId id="630" r:id="rId34"/>
    <p:sldId id="628" r:id="rId35"/>
    <p:sldId id="629" r:id="rId36"/>
    <p:sldId id="592" r:id="rId37"/>
    <p:sldId id="590" r:id="rId38"/>
    <p:sldId id="591" r:id="rId39"/>
    <p:sldId id="639" r:id="rId40"/>
    <p:sldId id="640" r:id="rId41"/>
    <p:sldId id="641" r:id="rId42"/>
    <p:sldId id="614" r:id="rId43"/>
    <p:sldId id="642" r:id="rId44"/>
    <p:sldId id="594" r:id="rId45"/>
    <p:sldId id="405" r:id="rId4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extLst/>
  </p:cmAuthor>
  <p:cmAuthor id="2" name="intellipaat" initials="i"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87C"/>
    <a:srgbClr val="6B9F25"/>
    <a:srgbClr val="F2F2F2"/>
    <a:srgbClr val="0070C0"/>
    <a:srgbClr val="604878"/>
    <a:srgbClr val="F07F09"/>
    <a:srgbClr val="00CC99"/>
    <a:srgbClr val="C0504D"/>
    <a:srgbClr val="00B0F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4" autoAdjust="0"/>
    <p:restoredTop sz="90025" autoAdjust="0"/>
  </p:normalViewPr>
  <p:slideViewPr>
    <p:cSldViewPr snapToGrid="0" snapToObjects="1" showGuides="1">
      <p:cViewPr varScale="1">
        <p:scale>
          <a:sx n="103" d="100"/>
          <a:sy n="103" d="100"/>
        </p:scale>
        <p:origin x="605" y="72"/>
      </p:cViewPr>
      <p:guideLst>
        <p:guide orient="horz" pos="2292"/>
        <p:guide pos="2880"/>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16/01/2019</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16/01/2019</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back to the forth module of data science.</a:t>
            </a:r>
          </a:p>
          <a:p>
            <a:endParaRPr lang="en-IN"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E7432D9-C447-114D-8AE4-4B69B11377B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866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12</a:t>
            </a:fld>
            <a:endParaRPr lang="es-ES_tradnl" dirty="0"/>
          </a:p>
        </p:txBody>
      </p:sp>
    </p:spTree>
    <p:extLst>
      <p:ext uri="{BB962C8B-B14F-4D97-AF65-F5344CB8AC3E}">
        <p14:creationId xmlns:p14="http://schemas.microsoft.com/office/powerpoint/2010/main" val="2239057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13</a:t>
            </a:fld>
            <a:endParaRPr lang="es-ES_tradnl" dirty="0"/>
          </a:p>
        </p:txBody>
      </p:sp>
    </p:spTree>
    <p:extLst>
      <p:ext uri="{BB962C8B-B14F-4D97-AF65-F5344CB8AC3E}">
        <p14:creationId xmlns:p14="http://schemas.microsoft.com/office/powerpoint/2010/main" val="356571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endParaRPr lang="en-US" dirty="0"/>
          </a:p>
        </p:txBody>
      </p:sp>
      <p:sp>
        <p:nvSpPr>
          <p:cNvPr id="4" name="Slide Number Placeholder 3"/>
          <p:cNvSpPr>
            <a:spLocks noGrp="1"/>
          </p:cNvSpPr>
          <p:nvPr>
            <p:ph type="sldNum" sz="quarter" idx="10"/>
          </p:nvPr>
        </p:nvSpPr>
        <p:spPr/>
        <p:txBody>
          <a:bodyPr/>
          <a:lstStyle/>
          <a:p>
            <a:fld id="{BE7432D9-C447-114D-8AE4-4B69B11377B0}" type="slidenum">
              <a:rPr lang="es-ES_tradnl" smtClean="0"/>
              <a:t>42</a:t>
            </a:fld>
            <a:endParaRPr lang="es-ES_tradnl" dirty="0"/>
          </a:p>
        </p:txBody>
      </p:sp>
    </p:spTree>
    <p:extLst>
      <p:ext uri="{BB962C8B-B14F-4D97-AF65-F5344CB8AC3E}">
        <p14:creationId xmlns:p14="http://schemas.microsoft.com/office/powerpoint/2010/main" val="116919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2</a:t>
            </a:fld>
            <a:endParaRPr lang="es-ES_tradnl" dirty="0"/>
          </a:p>
        </p:txBody>
      </p:sp>
    </p:spTree>
    <p:extLst>
      <p:ext uri="{BB962C8B-B14F-4D97-AF65-F5344CB8AC3E}">
        <p14:creationId xmlns:p14="http://schemas.microsoft.com/office/powerpoint/2010/main" val="33163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3</a:t>
            </a:fld>
            <a:endParaRPr lang="es-ES_tradnl" dirty="0"/>
          </a:p>
        </p:txBody>
      </p:sp>
    </p:spTree>
    <p:extLst>
      <p:ext uri="{BB962C8B-B14F-4D97-AF65-F5344CB8AC3E}">
        <p14:creationId xmlns:p14="http://schemas.microsoft.com/office/powerpoint/2010/main" val="277844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5</a:t>
            </a:fld>
            <a:endParaRPr lang="es-ES_tradnl" dirty="0"/>
          </a:p>
        </p:txBody>
      </p:sp>
    </p:spTree>
    <p:extLst>
      <p:ext uri="{BB962C8B-B14F-4D97-AF65-F5344CB8AC3E}">
        <p14:creationId xmlns:p14="http://schemas.microsoft.com/office/powerpoint/2010/main" val="310036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27207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8</a:t>
            </a:fld>
            <a:endParaRPr lang="es-ES_tradnl" dirty="0"/>
          </a:p>
        </p:txBody>
      </p:sp>
    </p:spTree>
    <p:extLst>
      <p:ext uri="{BB962C8B-B14F-4D97-AF65-F5344CB8AC3E}">
        <p14:creationId xmlns:p14="http://schemas.microsoft.com/office/powerpoint/2010/main" val="348349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9</a:t>
            </a:fld>
            <a:endParaRPr lang="es-ES_tradnl" dirty="0"/>
          </a:p>
        </p:txBody>
      </p:sp>
    </p:spTree>
    <p:extLst>
      <p:ext uri="{BB962C8B-B14F-4D97-AF65-F5344CB8AC3E}">
        <p14:creationId xmlns:p14="http://schemas.microsoft.com/office/powerpoint/2010/main" val="227451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10</a:t>
            </a:fld>
            <a:endParaRPr lang="es-ES_tradnl" dirty="0"/>
          </a:p>
        </p:txBody>
      </p:sp>
    </p:spTree>
    <p:extLst>
      <p:ext uri="{BB962C8B-B14F-4D97-AF65-F5344CB8AC3E}">
        <p14:creationId xmlns:p14="http://schemas.microsoft.com/office/powerpoint/2010/main" val="387386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432D9-C447-114D-8AE4-4B69B11377B0}" type="slidenum">
              <a:rPr lang="es-ES_tradnl" smtClean="0"/>
              <a:t>11</a:t>
            </a:fld>
            <a:endParaRPr lang="es-ES_tradnl" dirty="0"/>
          </a:p>
        </p:txBody>
      </p:sp>
    </p:spTree>
    <p:extLst>
      <p:ext uri="{BB962C8B-B14F-4D97-AF65-F5344CB8AC3E}">
        <p14:creationId xmlns:p14="http://schemas.microsoft.com/office/powerpoint/2010/main" val="369045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533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865762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569527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140555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3778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763177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6889146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22771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19878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473303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8427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33080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26947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5483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903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24015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0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6439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70006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253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1502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0975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189840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899221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36596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70045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202352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422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9885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449211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94131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182067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42406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044622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1797863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65501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8118439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7088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88942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7650038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293641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6013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01982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0011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303923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6906410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20142225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882665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8661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2097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3579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996999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9106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153807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144259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44277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918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52932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54310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3274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784984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6638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527691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543530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19710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982842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192286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0431549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6268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955403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564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949464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extLst/>
            </a:blip>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417680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233316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42032661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96038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03834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5494943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715343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09125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073969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67271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3.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image" Target="../media/image3.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FB7C38-90C2-48D4-B3D5-4B1568A720BA}"/>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390156" y="117562"/>
            <a:ext cx="1665352" cy="580527"/>
          </a:xfrm>
          <a:prstGeom prst="rect">
            <a:avLst/>
          </a:prstGeom>
        </p:spPr>
      </p:pic>
      <p:sp>
        <p:nvSpPr>
          <p:cNvPr id="6" name="Rectangle 5">
            <a:extLst>
              <a:ext uri="{FF2B5EF4-FFF2-40B4-BE49-F238E27FC236}">
                <a16:creationId xmlns:a16="http://schemas.microsoft.com/office/drawing/2014/main" id="{8EE7E92E-F808-481A-9BB4-1E4B270CEE6C}"/>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a:t>
            </a:r>
            <a:r>
              <a:rPr lang="en-US" sz="1050" dirty="0" err="1">
                <a:solidFill>
                  <a:schemeClr val="tx1">
                    <a:lumMod val="50000"/>
                    <a:lumOff val="50000"/>
                  </a:schemeClr>
                </a:solidFill>
                <a:latin typeface="Lato" charset="0"/>
                <a:ea typeface="Lato" charset="0"/>
                <a:cs typeface="Lato" charset="0"/>
              </a:rPr>
              <a:t>IntelliPaat</a:t>
            </a:r>
            <a:r>
              <a:rPr lang="en-US" sz="1050" dirty="0">
                <a:solidFill>
                  <a:schemeClr val="tx1">
                    <a:lumMod val="50000"/>
                    <a:lumOff val="50000"/>
                  </a:schemeClr>
                </a:solidFill>
                <a:latin typeface="Lato" charset="0"/>
                <a:ea typeface="Lato" charset="0"/>
                <a:cs typeface="Lato" charset="0"/>
              </a:rPr>
              <a:t>, All rights reserved </a:t>
            </a:r>
            <a:endParaRPr lang="en-US" sz="1100" dirty="0"/>
          </a:p>
        </p:txBody>
      </p:sp>
    </p:spTree>
    <p:extLst>
      <p:ext uri="{BB962C8B-B14F-4D97-AF65-F5344CB8AC3E}">
        <p14:creationId xmlns:p14="http://schemas.microsoft.com/office/powerpoint/2010/main" val="9069995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F147F-C497-4FDA-958F-9D181C3977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717" y="511897"/>
            <a:ext cx="2351113" cy="819578"/>
          </a:xfrm>
          <a:prstGeom prst="rect">
            <a:avLst/>
          </a:prstGeom>
        </p:spPr>
      </p:pic>
      <p:sp>
        <p:nvSpPr>
          <p:cNvPr id="3" name="Rectangle 2"/>
          <p:cNvSpPr/>
          <p:nvPr/>
        </p:nvSpPr>
        <p:spPr>
          <a:xfrm>
            <a:off x="6739759" y="1"/>
            <a:ext cx="2380593" cy="957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1013" dirty="0">
              <a:solidFill>
                <a:prstClr val="white"/>
              </a:solidFill>
              <a:latin typeface="Calibri" panose="020F0502020204030204"/>
            </a:endParaRPr>
          </a:p>
        </p:txBody>
      </p:sp>
      <p:sp>
        <p:nvSpPr>
          <p:cNvPr id="6" name="Text Placeholder 1">
            <a:extLst>
              <a:ext uri="{FF2B5EF4-FFF2-40B4-BE49-F238E27FC236}">
                <a16:creationId xmlns:a16="http://schemas.microsoft.com/office/drawing/2014/main" id="{83893687-A2C9-405B-A571-BAB7736740DD}"/>
              </a:ext>
            </a:extLst>
          </p:cNvPr>
          <p:cNvSpPr txBox="1">
            <a:spLocks/>
          </p:cNvSpPr>
          <p:nvPr/>
        </p:nvSpPr>
        <p:spPr>
          <a:xfrm>
            <a:off x="113620" y="2511939"/>
            <a:ext cx="3926751" cy="576956"/>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defTabSz="914378">
              <a:spcBef>
                <a:spcPts val="1000"/>
              </a:spcBef>
              <a:buNone/>
              <a:defRPr/>
            </a:pPr>
            <a:r>
              <a:rPr lang="en-US" sz="2800" b="1" dirty="0" err="1">
                <a:solidFill>
                  <a:schemeClr val="accent2"/>
                </a:solidFill>
                <a:latin typeface="Raleway"/>
              </a:rPr>
              <a:t>jBoss</a:t>
            </a:r>
            <a:r>
              <a:rPr lang="en-US" sz="2800" b="1" dirty="0">
                <a:solidFill>
                  <a:schemeClr val="accent2"/>
                </a:solidFill>
                <a:latin typeface="Raleway"/>
              </a:rPr>
              <a:t> BPM Overview</a:t>
            </a:r>
          </a:p>
        </p:txBody>
      </p:sp>
      <p:sp>
        <p:nvSpPr>
          <p:cNvPr id="7" name="Text Placeholder 1">
            <a:extLst>
              <a:ext uri="{FF2B5EF4-FFF2-40B4-BE49-F238E27FC236}">
                <a16:creationId xmlns:a16="http://schemas.microsoft.com/office/drawing/2014/main" id="{8507CF7A-0AE6-45E8-9920-9E14D0FAB71F}"/>
              </a:ext>
            </a:extLst>
          </p:cNvPr>
          <p:cNvSpPr txBox="1">
            <a:spLocks/>
          </p:cNvSpPr>
          <p:nvPr/>
        </p:nvSpPr>
        <p:spPr>
          <a:xfrm>
            <a:off x="1324282" y="2847477"/>
            <a:ext cx="1742133" cy="241418"/>
          </a:xfrm>
          <a:prstGeom prst="rect">
            <a:avLst/>
          </a:prstGeom>
        </p:spPr>
        <p:txBody>
          <a:bodyPr/>
          <a:lst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lgn="ctr" defTabSz="914378">
              <a:spcBef>
                <a:spcPts val="1000"/>
              </a:spcBef>
              <a:buNone/>
              <a:defRPr/>
            </a:pPr>
            <a:endParaRPr lang="en-US" sz="1350" dirty="0">
              <a:solidFill>
                <a:srgbClr val="604878">
                  <a:lumMod val="50000"/>
                </a:srgbClr>
              </a:solidFill>
              <a:effectLst>
                <a:outerShdw blurRad="38100" dist="38100" dir="2700000" algn="tl">
                  <a:srgbClr val="000000">
                    <a:alpha val="43137"/>
                  </a:srgbClr>
                </a:outerShdw>
              </a:effectLst>
              <a:latin typeface="Gill Sans MT" panose="020B0502020104020203" pitchFamily="34" charset="0"/>
            </a:endParaRPr>
          </a:p>
        </p:txBody>
      </p:sp>
      <p:pic>
        <p:nvPicPr>
          <p:cNvPr id="1026" name="Picture 2" descr="Home">
            <a:extLst>
              <a:ext uri="{FF2B5EF4-FFF2-40B4-BE49-F238E27FC236}">
                <a16:creationId xmlns:a16="http://schemas.microsoft.com/office/drawing/2014/main" id="{45ED004E-B61B-4604-AC98-C65156AE4C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71038" y="1628802"/>
            <a:ext cx="5080261" cy="219086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987036"/>
      </p:ext>
    </p:extLst>
  </p:cSld>
  <p:clrMapOvr>
    <a:masterClrMapping/>
  </p:clrMapOvr>
  <mc:AlternateContent xmlns:mc="http://schemas.openxmlformats.org/markup-compatibility/2006" xmlns:p14="http://schemas.microsoft.com/office/powerpoint/2010/main">
    <mc:Choice Requires="p14">
      <p:transition spd="slow" p14:dur="2000" advTm="81772"/>
    </mc:Choice>
    <mc:Fallback xmlns="">
      <p:transition spd="slow" advTm="817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706125" cy="523220"/>
          </a:xfrm>
          <a:prstGeom prst="rect">
            <a:avLst/>
          </a:prstGeom>
          <a:noFill/>
        </p:spPr>
        <p:txBody>
          <a:bodyPr wrap="none" rtlCol="0">
            <a:spAutoFit/>
          </a:bodyPr>
          <a:lstStyle/>
          <a:p>
            <a:r>
              <a:rPr lang="en-IN" sz="2800" b="1" dirty="0">
                <a:solidFill>
                  <a:schemeClr val="accent2"/>
                </a:solidFill>
                <a:latin typeface="Raleway"/>
              </a:rPr>
              <a:t>KIE Workbench</a:t>
            </a:r>
          </a:p>
        </p:txBody>
      </p:sp>
      <p:pic>
        <p:nvPicPr>
          <p:cNvPr id="5" name="Picture 4">
            <a:extLst>
              <a:ext uri="{FF2B5EF4-FFF2-40B4-BE49-F238E27FC236}">
                <a16:creationId xmlns:a16="http://schemas.microsoft.com/office/drawing/2014/main" id="{77BB4F49-74BC-4493-9095-D11692E5DEC8}"/>
              </a:ext>
            </a:extLst>
          </p:cNvPr>
          <p:cNvPicPr>
            <a:picLocks noChangeAspect="1"/>
          </p:cNvPicPr>
          <p:nvPr/>
        </p:nvPicPr>
        <p:blipFill>
          <a:blip r:embed="rId3"/>
          <a:stretch>
            <a:fillRect/>
          </a:stretch>
        </p:blipFill>
        <p:spPr>
          <a:xfrm>
            <a:off x="504836" y="907082"/>
            <a:ext cx="8134328" cy="3925113"/>
          </a:xfrm>
          <a:prstGeom prst="rect">
            <a:avLst/>
          </a:prstGeom>
        </p:spPr>
      </p:pic>
    </p:spTree>
    <p:extLst>
      <p:ext uri="{BB962C8B-B14F-4D97-AF65-F5344CB8AC3E}">
        <p14:creationId xmlns:p14="http://schemas.microsoft.com/office/powerpoint/2010/main" val="554986287"/>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6C9124F8-1A02-4790-9830-8F7ED393AD9E}"/>
              </a:ext>
            </a:extLst>
          </p:cNvPr>
          <p:cNvSpPr>
            <a:spLocks noGrp="1"/>
          </p:cNvSpPr>
          <p:nvPr>
            <p:ph type="body" sz="quarter" idx="10"/>
          </p:nvPr>
        </p:nvSpPr>
        <p:spPr>
          <a:xfrm>
            <a:off x="476373" y="2423696"/>
            <a:ext cx="4163457" cy="576956"/>
          </a:xfrm>
        </p:spPr>
        <p:txBody>
          <a:bodyPr/>
          <a:lstStyle/>
          <a:p>
            <a:r>
              <a:rPr lang="en-IN" dirty="0"/>
              <a:t>Authoring</a:t>
            </a:r>
          </a:p>
        </p:txBody>
      </p:sp>
      <p:sp>
        <p:nvSpPr>
          <p:cNvPr id="15" name="Text Placeholder 2">
            <a:extLst>
              <a:ext uri="{FF2B5EF4-FFF2-40B4-BE49-F238E27FC236}">
                <a16:creationId xmlns:a16="http://schemas.microsoft.com/office/drawing/2014/main" id="{C9CF1D77-9BA6-4DE6-B9A8-078027EFFC5A}"/>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1024186735"/>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835759" cy="523220"/>
          </a:xfrm>
          <a:prstGeom prst="rect">
            <a:avLst/>
          </a:prstGeom>
          <a:noFill/>
        </p:spPr>
        <p:txBody>
          <a:bodyPr wrap="none" rtlCol="0">
            <a:spAutoFit/>
          </a:bodyPr>
          <a:lstStyle/>
          <a:p>
            <a:r>
              <a:rPr lang="en-IN" sz="2800" b="1" dirty="0">
                <a:solidFill>
                  <a:schemeClr val="accent2"/>
                </a:solidFill>
                <a:latin typeface="Raleway"/>
              </a:rPr>
              <a:t>Authoring</a:t>
            </a:r>
          </a:p>
        </p:txBody>
      </p:sp>
      <p:pic>
        <p:nvPicPr>
          <p:cNvPr id="4" name="Picture 3">
            <a:extLst>
              <a:ext uri="{FF2B5EF4-FFF2-40B4-BE49-F238E27FC236}">
                <a16:creationId xmlns:a16="http://schemas.microsoft.com/office/drawing/2014/main" id="{A8C1A676-739C-407D-BB8D-6C724AC769F6}"/>
              </a:ext>
            </a:extLst>
          </p:cNvPr>
          <p:cNvPicPr>
            <a:picLocks noChangeAspect="1"/>
          </p:cNvPicPr>
          <p:nvPr/>
        </p:nvPicPr>
        <p:blipFill rotWithShape="1">
          <a:blip r:embed="rId3"/>
          <a:srcRect t="8930"/>
          <a:stretch/>
        </p:blipFill>
        <p:spPr>
          <a:xfrm>
            <a:off x="778933" y="1137424"/>
            <a:ext cx="7586134" cy="3706216"/>
          </a:xfrm>
          <a:prstGeom prst="rect">
            <a:avLst/>
          </a:prstGeom>
        </p:spPr>
      </p:pic>
    </p:spTree>
    <p:extLst>
      <p:ext uri="{BB962C8B-B14F-4D97-AF65-F5344CB8AC3E}">
        <p14:creationId xmlns:p14="http://schemas.microsoft.com/office/powerpoint/2010/main" val="198629248"/>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F9BCFC20-D18D-4188-87B0-E82A298ED0AF}"/>
              </a:ext>
            </a:extLst>
          </p:cNvPr>
          <p:cNvSpPr>
            <a:spLocks noGrp="1"/>
          </p:cNvSpPr>
          <p:nvPr>
            <p:ph type="body" sz="quarter" idx="10"/>
          </p:nvPr>
        </p:nvSpPr>
        <p:spPr>
          <a:xfrm>
            <a:off x="476373" y="2423696"/>
            <a:ext cx="4163457" cy="576956"/>
          </a:xfrm>
        </p:spPr>
        <p:txBody>
          <a:bodyPr/>
          <a:lstStyle/>
          <a:p>
            <a:r>
              <a:rPr lang="en-IN" dirty="0"/>
              <a:t>Data Modeler</a:t>
            </a:r>
          </a:p>
        </p:txBody>
      </p:sp>
      <p:sp>
        <p:nvSpPr>
          <p:cNvPr id="9" name="Text Placeholder 2">
            <a:extLst>
              <a:ext uri="{FF2B5EF4-FFF2-40B4-BE49-F238E27FC236}">
                <a16:creationId xmlns:a16="http://schemas.microsoft.com/office/drawing/2014/main" id="{25C0968C-3FAA-4C6F-B1D6-7E6A4F9D6A5B}"/>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670077239"/>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400016" cy="523220"/>
          </a:xfrm>
          <a:prstGeom prst="rect">
            <a:avLst/>
          </a:prstGeom>
          <a:noFill/>
        </p:spPr>
        <p:txBody>
          <a:bodyPr wrap="none" rtlCol="0">
            <a:spAutoFit/>
          </a:bodyPr>
          <a:lstStyle/>
          <a:p>
            <a:r>
              <a:rPr lang="en-IN" sz="2800" b="1" dirty="0">
                <a:solidFill>
                  <a:schemeClr val="accent2"/>
                </a:solidFill>
                <a:latin typeface="Raleway"/>
              </a:rPr>
              <a:t>Data Modeler</a:t>
            </a:r>
          </a:p>
        </p:txBody>
      </p:sp>
      <p:pic>
        <p:nvPicPr>
          <p:cNvPr id="3" name="Picture 2">
            <a:extLst>
              <a:ext uri="{FF2B5EF4-FFF2-40B4-BE49-F238E27FC236}">
                <a16:creationId xmlns:a16="http://schemas.microsoft.com/office/drawing/2014/main" id="{28AB583D-8685-42DD-943B-54CE677B76C9}"/>
              </a:ext>
            </a:extLst>
          </p:cNvPr>
          <p:cNvPicPr>
            <a:picLocks noChangeAspect="1"/>
          </p:cNvPicPr>
          <p:nvPr/>
        </p:nvPicPr>
        <p:blipFill rotWithShape="1">
          <a:blip r:embed="rId2"/>
          <a:srcRect t="9537"/>
          <a:stretch/>
        </p:blipFill>
        <p:spPr>
          <a:xfrm>
            <a:off x="990600" y="1182028"/>
            <a:ext cx="7162800" cy="3476101"/>
          </a:xfrm>
          <a:prstGeom prst="rect">
            <a:avLst/>
          </a:prstGeom>
        </p:spPr>
      </p:pic>
    </p:spTree>
    <p:extLst>
      <p:ext uri="{BB962C8B-B14F-4D97-AF65-F5344CB8AC3E}">
        <p14:creationId xmlns:p14="http://schemas.microsoft.com/office/powerpoint/2010/main" val="3665751029"/>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0E93EAA5-CC75-419E-A370-5A32C2B37113}"/>
              </a:ext>
            </a:extLst>
          </p:cNvPr>
          <p:cNvSpPr>
            <a:spLocks noGrp="1"/>
          </p:cNvSpPr>
          <p:nvPr>
            <p:ph type="body" sz="quarter" idx="10"/>
          </p:nvPr>
        </p:nvSpPr>
        <p:spPr>
          <a:xfrm>
            <a:off x="476373" y="2423696"/>
            <a:ext cx="4163457" cy="576956"/>
          </a:xfrm>
        </p:spPr>
        <p:txBody>
          <a:bodyPr/>
          <a:lstStyle/>
          <a:p>
            <a:r>
              <a:rPr lang="en-IN" dirty="0"/>
              <a:t>Form Modeler</a:t>
            </a:r>
          </a:p>
        </p:txBody>
      </p:sp>
      <p:sp>
        <p:nvSpPr>
          <p:cNvPr id="11" name="Text Placeholder 2">
            <a:extLst>
              <a:ext uri="{FF2B5EF4-FFF2-40B4-BE49-F238E27FC236}">
                <a16:creationId xmlns:a16="http://schemas.microsoft.com/office/drawing/2014/main" id="{D6BCFB3C-86AE-47E5-B944-9E5EC0094851}"/>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1425101542"/>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504981" cy="523220"/>
          </a:xfrm>
          <a:prstGeom prst="rect">
            <a:avLst/>
          </a:prstGeom>
          <a:noFill/>
        </p:spPr>
        <p:txBody>
          <a:bodyPr wrap="none" rtlCol="0">
            <a:spAutoFit/>
          </a:bodyPr>
          <a:lstStyle/>
          <a:p>
            <a:r>
              <a:rPr lang="en-IN" sz="2800" b="1" dirty="0">
                <a:solidFill>
                  <a:schemeClr val="accent2"/>
                </a:solidFill>
                <a:latin typeface="Raleway"/>
              </a:rPr>
              <a:t>Form Modeler</a:t>
            </a:r>
          </a:p>
        </p:txBody>
      </p:sp>
      <p:pic>
        <p:nvPicPr>
          <p:cNvPr id="3" name="Picture 2">
            <a:extLst>
              <a:ext uri="{FF2B5EF4-FFF2-40B4-BE49-F238E27FC236}">
                <a16:creationId xmlns:a16="http://schemas.microsoft.com/office/drawing/2014/main" id="{81C0CFA2-9889-4518-A602-2EF0447C35C2}"/>
              </a:ext>
            </a:extLst>
          </p:cNvPr>
          <p:cNvPicPr>
            <a:picLocks noChangeAspect="1"/>
          </p:cNvPicPr>
          <p:nvPr/>
        </p:nvPicPr>
        <p:blipFill rotWithShape="1">
          <a:blip r:embed="rId2"/>
          <a:srcRect t="9009"/>
          <a:stretch/>
        </p:blipFill>
        <p:spPr>
          <a:xfrm>
            <a:off x="844913" y="1159726"/>
            <a:ext cx="7499330" cy="3660629"/>
          </a:xfrm>
          <a:prstGeom prst="rect">
            <a:avLst/>
          </a:prstGeom>
        </p:spPr>
      </p:pic>
    </p:spTree>
    <p:extLst>
      <p:ext uri="{BB962C8B-B14F-4D97-AF65-F5344CB8AC3E}">
        <p14:creationId xmlns:p14="http://schemas.microsoft.com/office/powerpoint/2010/main" val="1401782483"/>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B9AA067-E55C-4686-8CA2-B339D4AE27BE}"/>
              </a:ext>
            </a:extLst>
          </p:cNvPr>
          <p:cNvSpPr>
            <a:spLocks noGrp="1"/>
          </p:cNvSpPr>
          <p:nvPr>
            <p:ph type="body" sz="quarter" idx="10"/>
          </p:nvPr>
        </p:nvSpPr>
        <p:spPr>
          <a:xfrm>
            <a:off x="476373" y="2423696"/>
            <a:ext cx="4163457" cy="576956"/>
          </a:xfrm>
        </p:spPr>
        <p:txBody>
          <a:bodyPr/>
          <a:lstStyle/>
          <a:p>
            <a:r>
              <a:rPr lang="en-IN" dirty="0"/>
              <a:t>Simulation</a:t>
            </a:r>
          </a:p>
        </p:txBody>
      </p:sp>
      <p:sp>
        <p:nvSpPr>
          <p:cNvPr id="9" name="Text Placeholder 2">
            <a:extLst>
              <a:ext uri="{FF2B5EF4-FFF2-40B4-BE49-F238E27FC236}">
                <a16:creationId xmlns:a16="http://schemas.microsoft.com/office/drawing/2014/main" id="{5BE79A92-2310-4AE5-AC3F-2B6822BF1283}"/>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3292460613"/>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959191" cy="523220"/>
          </a:xfrm>
          <a:prstGeom prst="rect">
            <a:avLst/>
          </a:prstGeom>
          <a:noFill/>
        </p:spPr>
        <p:txBody>
          <a:bodyPr wrap="none" rtlCol="0">
            <a:spAutoFit/>
          </a:bodyPr>
          <a:lstStyle/>
          <a:p>
            <a:r>
              <a:rPr lang="en-IN" sz="2800" b="1" dirty="0">
                <a:solidFill>
                  <a:schemeClr val="accent2"/>
                </a:solidFill>
                <a:latin typeface="Raleway"/>
              </a:rPr>
              <a:t>Simulation</a:t>
            </a:r>
          </a:p>
        </p:txBody>
      </p:sp>
      <p:pic>
        <p:nvPicPr>
          <p:cNvPr id="3" name="Picture 2">
            <a:extLst>
              <a:ext uri="{FF2B5EF4-FFF2-40B4-BE49-F238E27FC236}">
                <a16:creationId xmlns:a16="http://schemas.microsoft.com/office/drawing/2014/main" id="{E1A89C89-27BA-4B0C-95D3-A6A9E4656757}"/>
              </a:ext>
            </a:extLst>
          </p:cNvPr>
          <p:cNvPicPr>
            <a:picLocks noChangeAspect="1"/>
          </p:cNvPicPr>
          <p:nvPr/>
        </p:nvPicPr>
        <p:blipFill rotWithShape="1">
          <a:blip r:embed="rId2"/>
          <a:srcRect t="9389"/>
          <a:stretch/>
        </p:blipFill>
        <p:spPr>
          <a:xfrm>
            <a:off x="812800" y="1174595"/>
            <a:ext cx="7518400" cy="3654606"/>
          </a:xfrm>
          <a:prstGeom prst="rect">
            <a:avLst/>
          </a:prstGeom>
        </p:spPr>
      </p:pic>
    </p:spTree>
    <p:extLst>
      <p:ext uri="{BB962C8B-B14F-4D97-AF65-F5344CB8AC3E}">
        <p14:creationId xmlns:p14="http://schemas.microsoft.com/office/powerpoint/2010/main" val="1731001729"/>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Process Definitions</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3392742616"/>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C5AB0C2-07AB-4D83-89D9-A9F0E80D05A9}"/>
              </a:ext>
            </a:extLst>
          </p:cNvPr>
          <p:cNvSpPr/>
          <p:nvPr/>
        </p:nvSpPr>
        <p:spPr>
          <a:xfrm>
            <a:off x="5911914" y="3811773"/>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09</a:t>
            </a:r>
          </a:p>
        </p:txBody>
      </p:sp>
      <p:sp>
        <p:nvSpPr>
          <p:cNvPr id="35" name="Rectangle 34">
            <a:extLst>
              <a:ext uri="{FF2B5EF4-FFF2-40B4-BE49-F238E27FC236}">
                <a16:creationId xmlns:a16="http://schemas.microsoft.com/office/drawing/2014/main" id="{8BF49B59-3A78-4EFB-8554-2C03D6A02DE3}"/>
              </a:ext>
            </a:extLst>
          </p:cNvPr>
          <p:cNvSpPr/>
          <p:nvPr/>
        </p:nvSpPr>
        <p:spPr>
          <a:xfrm>
            <a:off x="5900481" y="2656127"/>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06</a:t>
            </a:r>
          </a:p>
        </p:txBody>
      </p:sp>
      <p:sp>
        <p:nvSpPr>
          <p:cNvPr id="36" name="Rectangle 35">
            <a:extLst>
              <a:ext uri="{FF2B5EF4-FFF2-40B4-BE49-F238E27FC236}">
                <a16:creationId xmlns:a16="http://schemas.microsoft.com/office/drawing/2014/main" id="{75BAB258-5F37-4145-AB76-82845C62CC95}"/>
              </a:ext>
            </a:extLst>
          </p:cNvPr>
          <p:cNvSpPr/>
          <p:nvPr/>
        </p:nvSpPr>
        <p:spPr>
          <a:xfrm>
            <a:off x="5901028" y="1463546"/>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03</a:t>
            </a:r>
          </a:p>
        </p:txBody>
      </p:sp>
      <p:sp>
        <p:nvSpPr>
          <p:cNvPr id="37" name="Rectangle 36">
            <a:extLst>
              <a:ext uri="{FF2B5EF4-FFF2-40B4-BE49-F238E27FC236}">
                <a16:creationId xmlns:a16="http://schemas.microsoft.com/office/drawing/2014/main" id="{C350EB98-2B8C-44C5-A5EA-60EBE5D38114}"/>
              </a:ext>
            </a:extLst>
          </p:cNvPr>
          <p:cNvSpPr/>
          <p:nvPr/>
        </p:nvSpPr>
        <p:spPr>
          <a:xfrm>
            <a:off x="3197564" y="3802862"/>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08</a:t>
            </a:r>
          </a:p>
        </p:txBody>
      </p:sp>
      <p:sp>
        <p:nvSpPr>
          <p:cNvPr id="38" name="Rectangle 37">
            <a:extLst>
              <a:ext uri="{FF2B5EF4-FFF2-40B4-BE49-F238E27FC236}">
                <a16:creationId xmlns:a16="http://schemas.microsoft.com/office/drawing/2014/main" id="{D4CDC6B9-ADF7-4838-A4A2-FC3A4C63937F}"/>
              </a:ext>
            </a:extLst>
          </p:cNvPr>
          <p:cNvSpPr/>
          <p:nvPr/>
        </p:nvSpPr>
        <p:spPr>
          <a:xfrm>
            <a:off x="3189941" y="2637759"/>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05</a:t>
            </a:r>
          </a:p>
        </p:txBody>
      </p:sp>
      <p:sp>
        <p:nvSpPr>
          <p:cNvPr id="39" name="Rectangle 38">
            <a:extLst>
              <a:ext uri="{FF2B5EF4-FFF2-40B4-BE49-F238E27FC236}">
                <a16:creationId xmlns:a16="http://schemas.microsoft.com/office/drawing/2014/main" id="{41B6E695-EDEA-4268-8946-9AC9AF07F21A}"/>
              </a:ext>
            </a:extLst>
          </p:cNvPr>
          <p:cNvSpPr/>
          <p:nvPr/>
        </p:nvSpPr>
        <p:spPr>
          <a:xfrm>
            <a:off x="3178511" y="1463546"/>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02</a:t>
            </a:r>
          </a:p>
        </p:txBody>
      </p:sp>
      <p:sp>
        <p:nvSpPr>
          <p:cNvPr id="40" name="Rectangle 39">
            <a:extLst>
              <a:ext uri="{FF2B5EF4-FFF2-40B4-BE49-F238E27FC236}">
                <a16:creationId xmlns:a16="http://schemas.microsoft.com/office/drawing/2014/main" id="{D3D237CD-127D-42AA-BC71-928B45A0799E}"/>
              </a:ext>
            </a:extLst>
          </p:cNvPr>
          <p:cNvSpPr/>
          <p:nvPr/>
        </p:nvSpPr>
        <p:spPr>
          <a:xfrm>
            <a:off x="472328" y="3811773"/>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07</a:t>
            </a:r>
          </a:p>
        </p:txBody>
      </p:sp>
      <p:sp>
        <p:nvSpPr>
          <p:cNvPr id="41" name="Rectangle 40">
            <a:extLst>
              <a:ext uri="{FF2B5EF4-FFF2-40B4-BE49-F238E27FC236}">
                <a16:creationId xmlns:a16="http://schemas.microsoft.com/office/drawing/2014/main" id="{A9E8F9E4-06DF-4423-AD98-DAAE7D5B4FD1}"/>
              </a:ext>
            </a:extLst>
          </p:cNvPr>
          <p:cNvSpPr/>
          <p:nvPr/>
        </p:nvSpPr>
        <p:spPr>
          <a:xfrm>
            <a:off x="478312" y="2641034"/>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04</a:t>
            </a:r>
          </a:p>
        </p:txBody>
      </p:sp>
      <p:sp>
        <p:nvSpPr>
          <p:cNvPr id="42" name="Rectangle 41">
            <a:extLst>
              <a:ext uri="{FF2B5EF4-FFF2-40B4-BE49-F238E27FC236}">
                <a16:creationId xmlns:a16="http://schemas.microsoft.com/office/drawing/2014/main"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Raleway"/>
              </a:rPr>
              <a:t>01</a:t>
            </a:r>
          </a:p>
        </p:txBody>
      </p:sp>
      <p:sp>
        <p:nvSpPr>
          <p:cNvPr id="44" name="TextBox 61">
            <a:extLst>
              <a:ext uri="{FF2B5EF4-FFF2-40B4-BE49-F238E27FC236}">
                <a16:creationId xmlns:a16="http://schemas.microsoft.com/office/drawing/2014/main" id="{E0EC0A93-4CD1-4A8A-8EF3-35C9ADD2BC64}"/>
              </a:ext>
            </a:extLst>
          </p:cNvPr>
          <p:cNvSpPr txBox="1"/>
          <p:nvPr/>
        </p:nvSpPr>
        <p:spPr>
          <a:xfrm>
            <a:off x="10411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What is </a:t>
            </a:r>
            <a:r>
              <a:rPr lang="en-US" sz="1500" b="1" cap="all" dirty="0" err="1">
                <a:solidFill>
                  <a:schemeClr val="tx1">
                    <a:lumMod val="50000"/>
                    <a:lumOff val="50000"/>
                  </a:schemeClr>
                </a:solidFill>
                <a:latin typeface="Raleway"/>
              </a:rPr>
              <a:t>jBPM</a:t>
            </a:r>
            <a:r>
              <a:rPr lang="en-US" sz="1500" b="1" cap="all" dirty="0">
                <a:solidFill>
                  <a:schemeClr val="tx1">
                    <a:lumMod val="50000"/>
                    <a:lumOff val="50000"/>
                  </a:schemeClr>
                </a:solidFill>
                <a:latin typeface="Raleway"/>
              </a:rPr>
              <a:t>?</a:t>
            </a:r>
          </a:p>
        </p:txBody>
      </p:sp>
      <p:sp>
        <p:nvSpPr>
          <p:cNvPr id="46" name="TextBox 63">
            <a:extLst>
              <a:ext uri="{FF2B5EF4-FFF2-40B4-BE49-F238E27FC236}">
                <a16:creationId xmlns:a16="http://schemas.microsoft.com/office/drawing/2014/main" id="{6FC67BF3-9A15-41AB-8127-DE51184EB928}"/>
              </a:ext>
            </a:extLst>
          </p:cNvPr>
          <p:cNvSpPr txBox="1"/>
          <p:nvPr/>
        </p:nvSpPr>
        <p:spPr>
          <a:xfrm>
            <a:off x="1020968"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authoring</a:t>
            </a:r>
          </a:p>
        </p:txBody>
      </p:sp>
      <p:sp>
        <p:nvSpPr>
          <p:cNvPr id="48" name="TextBox 65">
            <a:extLst>
              <a:ext uri="{FF2B5EF4-FFF2-40B4-BE49-F238E27FC236}">
                <a16:creationId xmlns:a16="http://schemas.microsoft.com/office/drawing/2014/main" id="{24DB2E7C-C7C6-4E99-AC93-674A9573B22C}"/>
              </a:ext>
            </a:extLst>
          </p:cNvPr>
          <p:cNvSpPr txBox="1"/>
          <p:nvPr/>
        </p:nvSpPr>
        <p:spPr>
          <a:xfrm>
            <a:off x="1026952" y="3955024"/>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simulation</a:t>
            </a:r>
          </a:p>
        </p:txBody>
      </p:sp>
      <p:sp>
        <p:nvSpPr>
          <p:cNvPr id="50" name="TextBox 67">
            <a:extLst>
              <a:ext uri="{FF2B5EF4-FFF2-40B4-BE49-F238E27FC236}">
                <a16:creationId xmlns:a16="http://schemas.microsoft.com/office/drawing/2014/main" id="{5A4FD135-835F-429E-9BCE-F56FCD14A3B7}"/>
              </a:ext>
            </a:extLst>
          </p:cNvPr>
          <p:cNvSpPr txBox="1"/>
          <p:nvPr/>
        </p:nvSpPr>
        <p:spPr>
          <a:xfrm>
            <a:off x="3746203" y="1580746"/>
            <a:ext cx="2195649"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What does </a:t>
            </a:r>
            <a:r>
              <a:rPr lang="en-US" sz="1500" b="1" cap="all" dirty="0" err="1">
                <a:solidFill>
                  <a:schemeClr val="tx1">
                    <a:lumMod val="50000"/>
                    <a:lumOff val="50000"/>
                  </a:schemeClr>
                </a:solidFill>
                <a:latin typeface="Raleway"/>
              </a:rPr>
              <a:t>jBPM</a:t>
            </a:r>
            <a:r>
              <a:rPr lang="en-US" sz="1500" b="1" cap="all" dirty="0">
                <a:solidFill>
                  <a:schemeClr val="tx1">
                    <a:lumMod val="50000"/>
                    <a:lumOff val="50000"/>
                  </a:schemeClr>
                </a:solidFill>
                <a:latin typeface="Raleway"/>
              </a:rPr>
              <a:t> do?</a:t>
            </a:r>
          </a:p>
        </p:txBody>
      </p:sp>
      <p:sp>
        <p:nvSpPr>
          <p:cNvPr id="52" name="TextBox 69">
            <a:extLst>
              <a:ext uri="{FF2B5EF4-FFF2-40B4-BE49-F238E27FC236}">
                <a16:creationId xmlns:a16="http://schemas.microsoft.com/office/drawing/2014/main" id="{228D26D8-0002-4740-9243-84B88DDEDE9E}"/>
              </a:ext>
            </a:extLst>
          </p:cNvPr>
          <p:cNvSpPr txBox="1"/>
          <p:nvPr/>
        </p:nvSpPr>
        <p:spPr>
          <a:xfrm>
            <a:off x="3746204"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Data modeler</a:t>
            </a:r>
          </a:p>
        </p:txBody>
      </p:sp>
      <p:sp>
        <p:nvSpPr>
          <p:cNvPr id="54" name="TextBox 71">
            <a:extLst>
              <a:ext uri="{FF2B5EF4-FFF2-40B4-BE49-F238E27FC236}">
                <a16:creationId xmlns:a16="http://schemas.microsoft.com/office/drawing/2014/main" id="{1283B479-DF04-4B65-A901-EEB77E5B4C8F}"/>
              </a:ext>
            </a:extLst>
          </p:cNvPr>
          <p:cNvSpPr txBox="1"/>
          <p:nvPr/>
        </p:nvSpPr>
        <p:spPr>
          <a:xfrm>
            <a:off x="3727150" y="3929755"/>
            <a:ext cx="2195649"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Process Definitions</a:t>
            </a:r>
          </a:p>
        </p:txBody>
      </p:sp>
      <p:sp>
        <p:nvSpPr>
          <p:cNvPr id="56" name="TextBox 73">
            <a:extLst>
              <a:ext uri="{FF2B5EF4-FFF2-40B4-BE49-F238E27FC236}">
                <a16:creationId xmlns:a16="http://schemas.microsoft.com/office/drawing/2014/main" id="{FA72E1EC-E70E-4B04-9CE6-267BFAAC1248}"/>
              </a:ext>
            </a:extLst>
          </p:cNvPr>
          <p:cNvSpPr txBox="1"/>
          <p:nvPr/>
        </p:nvSpPr>
        <p:spPr>
          <a:xfrm>
            <a:off x="6460554" y="1581061"/>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err="1">
                <a:solidFill>
                  <a:schemeClr val="tx1">
                    <a:lumMod val="50000"/>
                    <a:lumOff val="50000"/>
                  </a:schemeClr>
                </a:solidFill>
                <a:latin typeface="Raleway"/>
              </a:rPr>
              <a:t>Kie</a:t>
            </a:r>
            <a:r>
              <a:rPr lang="en-US" sz="1500" b="1" cap="all" dirty="0">
                <a:solidFill>
                  <a:schemeClr val="tx1">
                    <a:lumMod val="50000"/>
                    <a:lumOff val="50000"/>
                  </a:schemeClr>
                </a:solidFill>
                <a:latin typeface="Raleway"/>
              </a:rPr>
              <a:t> workbench</a:t>
            </a:r>
          </a:p>
        </p:txBody>
      </p:sp>
      <p:sp>
        <p:nvSpPr>
          <p:cNvPr id="58" name="TextBox 75">
            <a:extLst>
              <a:ext uri="{FF2B5EF4-FFF2-40B4-BE49-F238E27FC236}">
                <a16:creationId xmlns:a16="http://schemas.microsoft.com/office/drawing/2014/main" id="{AC3B0D3B-7837-475C-9F5E-E46CB0A01960}"/>
              </a:ext>
            </a:extLst>
          </p:cNvPr>
          <p:cNvSpPr txBox="1"/>
          <p:nvPr/>
        </p:nvSpPr>
        <p:spPr>
          <a:xfrm>
            <a:off x="6455653" y="2767885"/>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Form modeler</a:t>
            </a:r>
          </a:p>
        </p:txBody>
      </p:sp>
      <p:sp>
        <p:nvSpPr>
          <p:cNvPr id="60" name="TextBox 77">
            <a:extLst>
              <a:ext uri="{FF2B5EF4-FFF2-40B4-BE49-F238E27FC236}">
                <a16:creationId xmlns:a16="http://schemas.microsoft.com/office/drawing/2014/main" id="{51C7331E-C7F4-4BDC-B31B-1211223F9F97}"/>
              </a:ext>
            </a:extLst>
          </p:cNvPr>
          <p:cNvSpPr txBox="1"/>
          <p:nvPr/>
        </p:nvSpPr>
        <p:spPr>
          <a:xfrm>
            <a:off x="6449120" y="3954709"/>
            <a:ext cx="256850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Process instances</a:t>
            </a:r>
          </a:p>
        </p:txBody>
      </p:sp>
      <p:sp>
        <p:nvSpPr>
          <p:cNvPr id="61" name="Text Placeholder 60">
            <a:extLst>
              <a:ext uri="{FF2B5EF4-FFF2-40B4-BE49-F238E27FC236}">
                <a16:creationId xmlns:a16="http://schemas.microsoft.com/office/drawing/2014/main" id="{7A733E1E-77CE-430D-A90A-A2BFB319F7F1}"/>
              </a:ext>
            </a:extLst>
          </p:cNvPr>
          <p:cNvSpPr>
            <a:spLocks noGrp="1"/>
          </p:cNvSpPr>
          <p:nvPr>
            <p:ph type="body" sz="quarter" idx="12"/>
          </p:nvPr>
        </p:nvSpPr>
        <p:spPr>
          <a:xfrm>
            <a:off x="3464261" y="442454"/>
            <a:ext cx="4103688" cy="576956"/>
          </a:xfrm>
        </p:spPr>
        <p:txBody>
          <a:bodyPr/>
          <a:lstStyle/>
          <a:p>
            <a:r>
              <a:rPr lang="en-US" dirty="0"/>
              <a:t>Agenda</a:t>
            </a:r>
          </a:p>
        </p:txBody>
      </p:sp>
    </p:spTree>
    <p:extLst>
      <p:ext uri="{BB962C8B-B14F-4D97-AF65-F5344CB8AC3E}">
        <p14:creationId xmlns:p14="http://schemas.microsoft.com/office/powerpoint/2010/main" val="3225369635"/>
      </p:ext>
    </p:extLst>
  </p:cSld>
  <p:clrMapOvr>
    <a:masterClrMapping/>
  </p:clrMapOvr>
  <mc:AlternateContent xmlns:mc="http://schemas.openxmlformats.org/markup-compatibility/2006" xmlns:p14="http://schemas.microsoft.com/office/powerpoint/2010/main">
    <mc:Choice Requires="p14">
      <p:transition spd="slow" p14:dur="2000" advTm="19302"/>
    </mc:Choice>
    <mc:Fallback xmlns="">
      <p:transition spd="slow" advTm="193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374642" cy="523220"/>
          </a:xfrm>
          <a:prstGeom prst="rect">
            <a:avLst/>
          </a:prstGeom>
          <a:noFill/>
        </p:spPr>
        <p:txBody>
          <a:bodyPr wrap="none" rtlCol="0">
            <a:spAutoFit/>
          </a:bodyPr>
          <a:lstStyle/>
          <a:p>
            <a:r>
              <a:rPr lang="en-IN" sz="2800" b="1" dirty="0">
                <a:solidFill>
                  <a:schemeClr val="accent2"/>
                </a:solidFill>
                <a:latin typeface="Raleway"/>
              </a:rPr>
              <a:t>Process Definitions</a:t>
            </a:r>
          </a:p>
        </p:txBody>
      </p:sp>
      <p:pic>
        <p:nvPicPr>
          <p:cNvPr id="3" name="Picture 2">
            <a:extLst>
              <a:ext uri="{FF2B5EF4-FFF2-40B4-BE49-F238E27FC236}">
                <a16:creationId xmlns:a16="http://schemas.microsoft.com/office/drawing/2014/main" id="{EC6F74BA-69B4-4E58-81A3-92B768CA033E}"/>
              </a:ext>
            </a:extLst>
          </p:cNvPr>
          <p:cNvPicPr>
            <a:picLocks noChangeAspect="1"/>
          </p:cNvPicPr>
          <p:nvPr/>
        </p:nvPicPr>
        <p:blipFill rotWithShape="1">
          <a:blip r:embed="rId2"/>
          <a:srcRect t="8691"/>
          <a:stretch/>
        </p:blipFill>
        <p:spPr>
          <a:xfrm>
            <a:off x="846667" y="1189463"/>
            <a:ext cx="7450666" cy="3649590"/>
          </a:xfrm>
          <a:prstGeom prst="rect">
            <a:avLst/>
          </a:prstGeom>
        </p:spPr>
      </p:pic>
    </p:spTree>
    <p:extLst>
      <p:ext uri="{BB962C8B-B14F-4D97-AF65-F5344CB8AC3E}">
        <p14:creationId xmlns:p14="http://schemas.microsoft.com/office/powerpoint/2010/main" val="3041535404"/>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Process Instances</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520945975"/>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113353" cy="523220"/>
          </a:xfrm>
          <a:prstGeom prst="rect">
            <a:avLst/>
          </a:prstGeom>
          <a:noFill/>
        </p:spPr>
        <p:txBody>
          <a:bodyPr wrap="none" rtlCol="0">
            <a:spAutoFit/>
          </a:bodyPr>
          <a:lstStyle/>
          <a:p>
            <a:r>
              <a:rPr lang="en-IN" sz="2800" b="1" dirty="0">
                <a:solidFill>
                  <a:schemeClr val="accent2"/>
                </a:solidFill>
                <a:latin typeface="Raleway"/>
              </a:rPr>
              <a:t>Process Instances</a:t>
            </a:r>
          </a:p>
        </p:txBody>
      </p:sp>
      <p:pic>
        <p:nvPicPr>
          <p:cNvPr id="4" name="Picture 3">
            <a:extLst>
              <a:ext uri="{FF2B5EF4-FFF2-40B4-BE49-F238E27FC236}">
                <a16:creationId xmlns:a16="http://schemas.microsoft.com/office/drawing/2014/main" id="{ABF2BF37-A0C2-4C73-A704-09F171464326}"/>
              </a:ext>
            </a:extLst>
          </p:cNvPr>
          <p:cNvPicPr>
            <a:picLocks noChangeAspect="1"/>
          </p:cNvPicPr>
          <p:nvPr/>
        </p:nvPicPr>
        <p:blipFill rotWithShape="1">
          <a:blip r:embed="rId2"/>
          <a:srcRect t="9061"/>
          <a:stretch/>
        </p:blipFill>
        <p:spPr>
          <a:xfrm>
            <a:off x="960664" y="1144859"/>
            <a:ext cx="7222672" cy="3523564"/>
          </a:xfrm>
          <a:prstGeom prst="rect">
            <a:avLst/>
          </a:prstGeom>
        </p:spPr>
      </p:pic>
    </p:spTree>
    <p:extLst>
      <p:ext uri="{BB962C8B-B14F-4D97-AF65-F5344CB8AC3E}">
        <p14:creationId xmlns:p14="http://schemas.microsoft.com/office/powerpoint/2010/main" val="3644188333"/>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Task List</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2367380566"/>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616405" cy="523220"/>
          </a:xfrm>
          <a:prstGeom prst="rect">
            <a:avLst/>
          </a:prstGeom>
          <a:noFill/>
        </p:spPr>
        <p:txBody>
          <a:bodyPr wrap="none" rtlCol="0">
            <a:spAutoFit/>
          </a:bodyPr>
          <a:lstStyle/>
          <a:p>
            <a:r>
              <a:rPr lang="en-IN" sz="2800" b="1" dirty="0">
                <a:solidFill>
                  <a:schemeClr val="accent2"/>
                </a:solidFill>
                <a:latin typeface="Raleway"/>
              </a:rPr>
              <a:t>Task List</a:t>
            </a:r>
          </a:p>
        </p:txBody>
      </p:sp>
      <p:pic>
        <p:nvPicPr>
          <p:cNvPr id="3" name="Picture 2">
            <a:extLst>
              <a:ext uri="{FF2B5EF4-FFF2-40B4-BE49-F238E27FC236}">
                <a16:creationId xmlns:a16="http://schemas.microsoft.com/office/drawing/2014/main" id="{20EDFF58-54A5-40CA-BF36-950EC059ED3B}"/>
              </a:ext>
            </a:extLst>
          </p:cNvPr>
          <p:cNvPicPr>
            <a:picLocks noChangeAspect="1"/>
          </p:cNvPicPr>
          <p:nvPr/>
        </p:nvPicPr>
        <p:blipFill rotWithShape="1">
          <a:blip r:embed="rId2"/>
          <a:srcRect t="9175"/>
          <a:stretch/>
        </p:blipFill>
        <p:spPr>
          <a:xfrm>
            <a:off x="1068296" y="1189462"/>
            <a:ext cx="7007408" cy="3414279"/>
          </a:xfrm>
          <a:prstGeom prst="rect">
            <a:avLst/>
          </a:prstGeom>
        </p:spPr>
      </p:pic>
    </p:spTree>
    <p:extLst>
      <p:ext uri="{BB962C8B-B14F-4D97-AF65-F5344CB8AC3E}">
        <p14:creationId xmlns:p14="http://schemas.microsoft.com/office/powerpoint/2010/main" val="81447998"/>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Jobs</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54930356"/>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941283" cy="523220"/>
          </a:xfrm>
          <a:prstGeom prst="rect">
            <a:avLst/>
          </a:prstGeom>
          <a:noFill/>
        </p:spPr>
        <p:txBody>
          <a:bodyPr wrap="none" rtlCol="0">
            <a:spAutoFit/>
          </a:bodyPr>
          <a:lstStyle/>
          <a:p>
            <a:r>
              <a:rPr lang="en-IN" sz="2800" b="1" dirty="0">
                <a:solidFill>
                  <a:schemeClr val="accent2"/>
                </a:solidFill>
                <a:latin typeface="Raleway"/>
              </a:rPr>
              <a:t>Jobs</a:t>
            </a:r>
          </a:p>
        </p:txBody>
      </p:sp>
      <p:pic>
        <p:nvPicPr>
          <p:cNvPr id="4" name="Picture 3">
            <a:extLst>
              <a:ext uri="{FF2B5EF4-FFF2-40B4-BE49-F238E27FC236}">
                <a16:creationId xmlns:a16="http://schemas.microsoft.com/office/drawing/2014/main" id="{86A08037-B3C0-4A98-82DE-F5D45FB2EE79}"/>
              </a:ext>
            </a:extLst>
          </p:cNvPr>
          <p:cNvPicPr>
            <a:picLocks noChangeAspect="1"/>
          </p:cNvPicPr>
          <p:nvPr/>
        </p:nvPicPr>
        <p:blipFill rotWithShape="1">
          <a:blip r:embed="rId2"/>
          <a:srcRect t="8947"/>
          <a:stretch/>
        </p:blipFill>
        <p:spPr>
          <a:xfrm>
            <a:off x="825500" y="1137424"/>
            <a:ext cx="7493000" cy="3660068"/>
          </a:xfrm>
          <a:prstGeom prst="rect">
            <a:avLst/>
          </a:prstGeom>
        </p:spPr>
      </p:pic>
    </p:spTree>
    <p:extLst>
      <p:ext uri="{BB962C8B-B14F-4D97-AF65-F5344CB8AC3E}">
        <p14:creationId xmlns:p14="http://schemas.microsoft.com/office/powerpoint/2010/main" val="1733629301"/>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Execution Errors</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3389268119"/>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985113" cy="523220"/>
          </a:xfrm>
          <a:prstGeom prst="rect">
            <a:avLst/>
          </a:prstGeom>
          <a:noFill/>
        </p:spPr>
        <p:txBody>
          <a:bodyPr wrap="none" rtlCol="0">
            <a:spAutoFit/>
          </a:bodyPr>
          <a:lstStyle/>
          <a:p>
            <a:r>
              <a:rPr lang="en-IN" sz="2800" b="1" dirty="0">
                <a:solidFill>
                  <a:schemeClr val="accent2"/>
                </a:solidFill>
                <a:latin typeface="Raleway"/>
              </a:rPr>
              <a:t>Execution Errors</a:t>
            </a:r>
          </a:p>
        </p:txBody>
      </p:sp>
      <p:pic>
        <p:nvPicPr>
          <p:cNvPr id="3" name="Picture 2">
            <a:extLst>
              <a:ext uri="{FF2B5EF4-FFF2-40B4-BE49-F238E27FC236}">
                <a16:creationId xmlns:a16="http://schemas.microsoft.com/office/drawing/2014/main" id="{740DA53D-5EAC-49CD-A9B8-EDF6F59B4730}"/>
              </a:ext>
            </a:extLst>
          </p:cNvPr>
          <p:cNvPicPr>
            <a:picLocks noChangeAspect="1"/>
          </p:cNvPicPr>
          <p:nvPr/>
        </p:nvPicPr>
        <p:blipFill rotWithShape="1">
          <a:blip r:embed="rId2"/>
          <a:srcRect t="9036"/>
          <a:stretch/>
        </p:blipFill>
        <p:spPr>
          <a:xfrm>
            <a:off x="982133" y="1174594"/>
            <a:ext cx="7179734" cy="3503591"/>
          </a:xfrm>
          <a:prstGeom prst="rect">
            <a:avLst/>
          </a:prstGeom>
        </p:spPr>
      </p:pic>
    </p:spTree>
    <p:extLst>
      <p:ext uri="{BB962C8B-B14F-4D97-AF65-F5344CB8AC3E}">
        <p14:creationId xmlns:p14="http://schemas.microsoft.com/office/powerpoint/2010/main" val="3258269810"/>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Metrics</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1078673604"/>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5BAB258-5F37-4145-AB76-82845C62CC95}"/>
              </a:ext>
            </a:extLst>
          </p:cNvPr>
          <p:cNvSpPr/>
          <p:nvPr/>
        </p:nvSpPr>
        <p:spPr>
          <a:xfrm>
            <a:off x="5901028" y="1463546"/>
            <a:ext cx="54864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12</a:t>
            </a:r>
          </a:p>
        </p:txBody>
      </p:sp>
      <p:sp>
        <p:nvSpPr>
          <p:cNvPr id="39" name="Rectangle 38">
            <a:extLst>
              <a:ext uri="{FF2B5EF4-FFF2-40B4-BE49-F238E27FC236}">
                <a16:creationId xmlns:a16="http://schemas.microsoft.com/office/drawing/2014/main" id="{41B6E695-EDEA-4268-8946-9AC9AF07F21A}"/>
              </a:ext>
            </a:extLst>
          </p:cNvPr>
          <p:cNvSpPr/>
          <p:nvPr/>
        </p:nvSpPr>
        <p:spPr>
          <a:xfrm>
            <a:off x="3178511" y="1463546"/>
            <a:ext cx="54864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11</a:t>
            </a:r>
          </a:p>
        </p:txBody>
      </p:sp>
      <p:sp>
        <p:nvSpPr>
          <p:cNvPr id="42" name="Rectangle 41">
            <a:extLst>
              <a:ext uri="{FF2B5EF4-FFF2-40B4-BE49-F238E27FC236}">
                <a16:creationId xmlns:a16="http://schemas.microsoft.com/office/drawing/2014/main" id="{425FCA0F-3CD3-4FCF-A6A3-7AB553C10102}"/>
              </a:ext>
            </a:extLst>
          </p:cNvPr>
          <p:cNvSpPr/>
          <p:nvPr/>
        </p:nvSpPr>
        <p:spPr>
          <a:xfrm>
            <a:off x="478312" y="1463546"/>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10</a:t>
            </a:r>
          </a:p>
        </p:txBody>
      </p:sp>
      <p:sp>
        <p:nvSpPr>
          <p:cNvPr id="44" name="TextBox 61">
            <a:extLst>
              <a:ext uri="{FF2B5EF4-FFF2-40B4-BE49-F238E27FC236}">
                <a16:creationId xmlns:a16="http://schemas.microsoft.com/office/drawing/2014/main" id="{E0EC0A93-4CD1-4A8A-8EF3-35C9ADD2BC64}"/>
              </a:ext>
            </a:extLst>
          </p:cNvPr>
          <p:cNvSpPr txBox="1"/>
          <p:nvPr/>
        </p:nvSpPr>
        <p:spPr>
          <a:xfrm>
            <a:off x="10411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Task List</a:t>
            </a:r>
          </a:p>
        </p:txBody>
      </p:sp>
      <p:sp>
        <p:nvSpPr>
          <p:cNvPr id="50" name="TextBox 67">
            <a:extLst>
              <a:ext uri="{FF2B5EF4-FFF2-40B4-BE49-F238E27FC236}">
                <a16:creationId xmlns:a16="http://schemas.microsoft.com/office/drawing/2014/main" id="{5A4FD135-835F-429E-9BCE-F56FCD14A3B7}"/>
              </a:ext>
            </a:extLst>
          </p:cNvPr>
          <p:cNvSpPr txBox="1"/>
          <p:nvPr/>
        </p:nvSpPr>
        <p:spPr>
          <a:xfrm>
            <a:off x="3746204" y="1580746"/>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Execution Errors</a:t>
            </a:r>
          </a:p>
        </p:txBody>
      </p:sp>
      <p:sp>
        <p:nvSpPr>
          <p:cNvPr id="61" name="Text Placeholder 60">
            <a:extLst>
              <a:ext uri="{FF2B5EF4-FFF2-40B4-BE49-F238E27FC236}">
                <a16:creationId xmlns:a16="http://schemas.microsoft.com/office/drawing/2014/main" id="{7A733E1E-77CE-430D-A90A-A2BFB319F7F1}"/>
              </a:ext>
            </a:extLst>
          </p:cNvPr>
          <p:cNvSpPr>
            <a:spLocks noGrp="1"/>
          </p:cNvSpPr>
          <p:nvPr>
            <p:ph type="body" sz="quarter" idx="12"/>
          </p:nvPr>
        </p:nvSpPr>
        <p:spPr>
          <a:xfrm>
            <a:off x="3464261" y="442454"/>
            <a:ext cx="4103688" cy="576956"/>
          </a:xfrm>
        </p:spPr>
        <p:txBody>
          <a:bodyPr/>
          <a:lstStyle/>
          <a:p>
            <a:r>
              <a:rPr lang="en-US" dirty="0"/>
              <a:t>Agenda</a:t>
            </a:r>
          </a:p>
        </p:txBody>
      </p:sp>
      <p:sp>
        <p:nvSpPr>
          <p:cNvPr id="29" name="Rectangle 28">
            <a:extLst>
              <a:ext uri="{FF2B5EF4-FFF2-40B4-BE49-F238E27FC236}">
                <a16:creationId xmlns:a16="http://schemas.microsoft.com/office/drawing/2014/main" id="{E906A9BB-B337-47F0-92B0-3D6129E03DEB}"/>
              </a:ext>
            </a:extLst>
          </p:cNvPr>
          <p:cNvSpPr/>
          <p:nvPr/>
        </p:nvSpPr>
        <p:spPr>
          <a:xfrm>
            <a:off x="3186206" y="2715074"/>
            <a:ext cx="548640" cy="548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14</a:t>
            </a:r>
          </a:p>
        </p:txBody>
      </p:sp>
      <p:sp>
        <p:nvSpPr>
          <p:cNvPr id="30" name="Rectangle 29">
            <a:extLst>
              <a:ext uri="{FF2B5EF4-FFF2-40B4-BE49-F238E27FC236}">
                <a16:creationId xmlns:a16="http://schemas.microsoft.com/office/drawing/2014/main" id="{852B801B-20A4-4C54-B7E5-46694C33336D}"/>
              </a:ext>
            </a:extLst>
          </p:cNvPr>
          <p:cNvSpPr/>
          <p:nvPr/>
        </p:nvSpPr>
        <p:spPr>
          <a:xfrm>
            <a:off x="474577" y="2718349"/>
            <a:ext cx="548640"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13</a:t>
            </a:r>
          </a:p>
        </p:txBody>
      </p:sp>
      <p:sp>
        <p:nvSpPr>
          <p:cNvPr id="31" name="TextBox 63">
            <a:extLst>
              <a:ext uri="{FF2B5EF4-FFF2-40B4-BE49-F238E27FC236}">
                <a16:creationId xmlns:a16="http://schemas.microsoft.com/office/drawing/2014/main" id="{74F7B7EF-4357-4A6E-B28F-2568CA8945C9}"/>
              </a:ext>
            </a:extLst>
          </p:cNvPr>
          <p:cNvSpPr txBox="1"/>
          <p:nvPr/>
        </p:nvSpPr>
        <p:spPr>
          <a:xfrm>
            <a:off x="1029749" y="2827811"/>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eclipse</a:t>
            </a:r>
          </a:p>
        </p:txBody>
      </p:sp>
      <p:sp>
        <p:nvSpPr>
          <p:cNvPr id="33" name="TextBox 75">
            <a:extLst>
              <a:ext uri="{FF2B5EF4-FFF2-40B4-BE49-F238E27FC236}">
                <a16:creationId xmlns:a16="http://schemas.microsoft.com/office/drawing/2014/main" id="{236A994F-9EEA-44D4-87FE-D7C4E9724A8A}"/>
              </a:ext>
            </a:extLst>
          </p:cNvPr>
          <p:cNvSpPr txBox="1"/>
          <p:nvPr/>
        </p:nvSpPr>
        <p:spPr>
          <a:xfrm>
            <a:off x="3746204" y="2846179"/>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QUIZ</a:t>
            </a:r>
          </a:p>
        </p:txBody>
      </p:sp>
      <p:sp>
        <p:nvSpPr>
          <p:cNvPr id="34" name="Rectangle 33">
            <a:extLst>
              <a:ext uri="{FF2B5EF4-FFF2-40B4-BE49-F238E27FC236}">
                <a16:creationId xmlns:a16="http://schemas.microsoft.com/office/drawing/2014/main" id="{B8D8A217-F48E-4CAB-8017-21089898AD8D}"/>
              </a:ext>
            </a:extLst>
          </p:cNvPr>
          <p:cNvSpPr/>
          <p:nvPr/>
        </p:nvSpPr>
        <p:spPr>
          <a:xfrm>
            <a:off x="5896746" y="2718349"/>
            <a:ext cx="54864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Raleway"/>
              </a:rPr>
              <a:t>15</a:t>
            </a:r>
          </a:p>
        </p:txBody>
      </p:sp>
      <p:sp>
        <p:nvSpPr>
          <p:cNvPr id="37" name="TextBox 75">
            <a:extLst>
              <a:ext uri="{FF2B5EF4-FFF2-40B4-BE49-F238E27FC236}">
                <a16:creationId xmlns:a16="http://schemas.microsoft.com/office/drawing/2014/main" id="{C9EB5866-3801-452A-BA6C-69EFB1D235A6}"/>
              </a:ext>
            </a:extLst>
          </p:cNvPr>
          <p:cNvSpPr txBox="1"/>
          <p:nvPr/>
        </p:nvSpPr>
        <p:spPr>
          <a:xfrm>
            <a:off x="6451918" y="2830107"/>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conclusion</a:t>
            </a:r>
          </a:p>
        </p:txBody>
      </p:sp>
      <p:sp>
        <p:nvSpPr>
          <p:cNvPr id="40" name="TextBox 75">
            <a:extLst>
              <a:ext uri="{FF2B5EF4-FFF2-40B4-BE49-F238E27FC236}">
                <a16:creationId xmlns:a16="http://schemas.microsoft.com/office/drawing/2014/main" id="{1FF35F43-5174-4ACA-B8DC-02DDFDD7629B}"/>
              </a:ext>
            </a:extLst>
          </p:cNvPr>
          <p:cNvSpPr txBox="1"/>
          <p:nvPr/>
        </p:nvSpPr>
        <p:spPr>
          <a:xfrm>
            <a:off x="6449668" y="1576283"/>
            <a:ext cx="1988820" cy="3231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cap="all" dirty="0">
                <a:solidFill>
                  <a:schemeClr val="tx1">
                    <a:lumMod val="50000"/>
                    <a:lumOff val="50000"/>
                  </a:schemeClr>
                </a:solidFill>
                <a:latin typeface="Raleway"/>
              </a:rPr>
              <a:t>Metrics</a:t>
            </a:r>
          </a:p>
        </p:txBody>
      </p:sp>
    </p:spTree>
    <p:extLst>
      <p:ext uri="{BB962C8B-B14F-4D97-AF65-F5344CB8AC3E}">
        <p14:creationId xmlns:p14="http://schemas.microsoft.com/office/powerpoint/2010/main" val="1795981243"/>
      </p:ext>
    </p:extLst>
  </p:cSld>
  <p:clrMapOvr>
    <a:masterClrMapping/>
  </p:clrMapOvr>
  <mc:AlternateContent xmlns:mc="http://schemas.openxmlformats.org/markup-compatibility/2006" xmlns:p14="http://schemas.microsoft.com/office/powerpoint/2010/main">
    <mc:Choice Requires="p14">
      <p:transition spd="slow" p14:dur="2000" advTm="28711"/>
    </mc:Choice>
    <mc:Fallback xmlns="">
      <p:transition spd="slow" advTm="2871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312347" cy="523220"/>
          </a:xfrm>
          <a:prstGeom prst="rect">
            <a:avLst/>
          </a:prstGeom>
          <a:noFill/>
        </p:spPr>
        <p:txBody>
          <a:bodyPr wrap="none" rtlCol="0">
            <a:spAutoFit/>
          </a:bodyPr>
          <a:lstStyle/>
          <a:p>
            <a:r>
              <a:rPr lang="en-IN" sz="2800" b="1" dirty="0">
                <a:solidFill>
                  <a:schemeClr val="accent2"/>
                </a:solidFill>
              </a:rPr>
              <a:t>Metrics</a:t>
            </a:r>
          </a:p>
        </p:txBody>
      </p:sp>
      <p:pic>
        <p:nvPicPr>
          <p:cNvPr id="4" name="Picture 3">
            <a:extLst>
              <a:ext uri="{FF2B5EF4-FFF2-40B4-BE49-F238E27FC236}">
                <a16:creationId xmlns:a16="http://schemas.microsoft.com/office/drawing/2014/main" id="{5192D281-BFC3-497D-B550-002C11B9F11C}"/>
              </a:ext>
            </a:extLst>
          </p:cNvPr>
          <p:cNvPicPr>
            <a:picLocks noChangeAspect="1"/>
          </p:cNvPicPr>
          <p:nvPr/>
        </p:nvPicPr>
        <p:blipFill rotWithShape="1">
          <a:blip r:embed="rId2"/>
          <a:srcRect t="8710"/>
          <a:stretch/>
        </p:blipFill>
        <p:spPr>
          <a:xfrm>
            <a:off x="980928" y="1174594"/>
            <a:ext cx="7350272" cy="3599665"/>
          </a:xfrm>
          <a:prstGeom prst="rect">
            <a:avLst/>
          </a:prstGeom>
        </p:spPr>
      </p:pic>
    </p:spTree>
    <p:extLst>
      <p:ext uri="{BB962C8B-B14F-4D97-AF65-F5344CB8AC3E}">
        <p14:creationId xmlns:p14="http://schemas.microsoft.com/office/powerpoint/2010/main" val="2122456836"/>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10A9CCBC-9CB5-4BEE-B63E-71F16EB654B5}"/>
              </a:ext>
            </a:extLst>
          </p:cNvPr>
          <p:cNvSpPr>
            <a:spLocks noGrp="1"/>
          </p:cNvSpPr>
          <p:nvPr>
            <p:ph type="body" sz="quarter" idx="10"/>
          </p:nvPr>
        </p:nvSpPr>
        <p:spPr>
          <a:xfrm>
            <a:off x="476373" y="2423696"/>
            <a:ext cx="4720095" cy="576956"/>
          </a:xfrm>
        </p:spPr>
        <p:txBody>
          <a:bodyPr/>
          <a:lstStyle/>
          <a:p>
            <a:r>
              <a:rPr lang="en-IN" dirty="0"/>
              <a:t>Eclipse</a:t>
            </a:r>
          </a:p>
        </p:txBody>
      </p:sp>
      <p:sp>
        <p:nvSpPr>
          <p:cNvPr id="11" name="Text Placeholder 2">
            <a:extLst>
              <a:ext uri="{FF2B5EF4-FFF2-40B4-BE49-F238E27FC236}">
                <a16:creationId xmlns:a16="http://schemas.microsoft.com/office/drawing/2014/main" id="{91605E3D-4DA4-46FC-858A-BE90293D5C97}"/>
              </a:ext>
            </a:extLst>
          </p:cNvPr>
          <p:cNvSpPr>
            <a:spLocks noGrp="1"/>
          </p:cNvSpPr>
          <p:nvPr>
            <p:ph type="body" sz="quarter" idx="11"/>
          </p:nvPr>
        </p:nvSpPr>
        <p:spPr>
          <a:xfrm>
            <a:off x="476373" y="3045132"/>
            <a:ext cx="4163457" cy="221850"/>
          </a:xfrm>
        </p:spPr>
        <p:txBody>
          <a:bodyPr/>
          <a:lstStyle/>
          <a:p>
            <a:r>
              <a:rPr lang="en-IN" dirty="0"/>
              <a:t>Java, Maven</a:t>
            </a:r>
          </a:p>
        </p:txBody>
      </p:sp>
    </p:spTree>
    <p:extLst>
      <p:ext uri="{BB962C8B-B14F-4D97-AF65-F5344CB8AC3E}">
        <p14:creationId xmlns:p14="http://schemas.microsoft.com/office/powerpoint/2010/main" val="1507185139"/>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354858" cy="523220"/>
          </a:xfrm>
          <a:prstGeom prst="rect">
            <a:avLst/>
          </a:prstGeom>
          <a:noFill/>
        </p:spPr>
        <p:txBody>
          <a:bodyPr wrap="none" rtlCol="0">
            <a:spAutoFit/>
          </a:bodyPr>
          <a:lstStyle/>
          <a:p>
            <a:r>
              <a:rPr lang="en-IN" sz="2800" b="1" dirty="0">
                <a:solidFill>
                  <a:schemeClr val="accent2"/>
                </a:solidFill>
                <a:latin typeface="Raleway"/>
              </a:rPr>
              <a:t>Eclipse</a:t>
            </a:r>
          </a:p>
        </p:txBody>
      </p:sp>
      <p:pic>
        <p:nvPicPr>
          <p:cNvPr id="4" name="Picture 2" descr="Eclipse">
            <a:extLst>
              <a:ext uri="{FF2B5EF4-FFF2-40B4-BE49-F238E27FC236}">
                <a16:creationId xmlns:a16="http://schemas.microsoft.com/office/drawing/2014/main" id="{4243955C-48FF-4979-A324-A8B5E72128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371" y="998206"/>
            <a:ext cx="8169258" cy="352299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32782"/>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476373" y="2423696"/>
            <a:ext cx="5187236" cy="576956"/>
          </a:xfrm>
        </p:spPr>
        <p:txBody>
          <a:bodyPr anchor="ctr"/>
          <a:lstStyle/>
          <a:p>
            <a:r>
              <a:rPr lang="en-US" dirty="0"/>
              <a:t>Quiz</a:t>
            </a:r>
          </a:p>
        </p:txBody>
      </p:sp>
      <p:sp>
        <p:nvSpPr>
          <p:cNvPr id="3" name="Text Placeholder 2">
            <a:extLst>
              <a:ext uri="{FF2B5EF4-FFF2-40B4-BE49-F238E27FC236}">
                <a16:creationId xmlns:a16="http://schemas.microsoft.com/office/drawing/2014/main" id="{7F578DED-0611-490C-8B53-83489DA66522}"/>
              </a:ext>
            </a:extLst>
          </p:cNvPr>
          <p:cNvSpPr>
            <a:spLocks noGrp="1"/>
          </p:cNvSpPr>
          <p:nvPr>
            <p:ph type="body" sz="quarter" idx="11"/>
          </p:nvPr>
        </p:nvSpPr>
        <p:spPr>
          <a:xfrm>
            <a:off x="476373" y="3045132"/>
            <a:ext cx="4163457" cy="221850"/>
          </a:xfrm>
        </p:spPr>
        <p:txBody>
          <a:bodyPr/>
          <a:lstStyle/>
          <a:p>
            <a:r>
              <a:rPr lang="en-IN" dirty="0"/>
              <a:t>Introduction to </a:t>
            </a:r>
            <a:r>
              <a:rPr lang="en-IN" dirty="0" err="1"/>
              <a:t>jBPM</a:t>
            </a:r>
            <a:endParaRPr lang="en-IN" dirty="0"/>
          </a:p>
        </p:txBody>
      </p:sp>
      <p:pic>
        <p:nvPicPr>
          <p:cNvPr id="5" name="Picture 4">
            <a:extLst>
              <a:ext uri="{FF2B5EF4-FFF2-40B4-BE49-F238E27FC236}">
                <a16:creationId xmlns:a16="http://schemas.microsoft.com/office/drawing/2014/main" id="{03D7F819-1C93-422D-8F84-81EB2C454FE5}"/>
              </a:ext>
            </a:extLst>
          </p:cNvPr>
          <p:cNvPicPr>
            <a:picLocks noChangeAspect="1"/>
          </p:cNvPicPr>
          <p:nvPr/>
        </p:nvPicPr>
        <p:blipFill>
          <a:blip r:embed="rId2"/>
          <a:stretch>
            <a:fillRect/>
          </a:stretch>
        </p:blipFill>
        <p:spPr>
          <a:xfrm>
            <a:off x="7871254" y="3615762"/>
            <a:ext cx="1158446" cy="1158446"/>
          </a:xfrm>
          <a:prstGeom prst="rect">
            <a:avLst/>
          </a:prstGeom>
        </p:spPr>
      </p:pic>
    </p:spTree>
    <p:extLst>
      <p:ext uri="{BB962C8B-B14F-4D97-AF65-F5344CB8AC3E}">
        <p14:creationId xmlns:p14="http://schemas.microsoft.com/office/powerpoint/2010/main" val="1426155146"/>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947695" cy="52322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604878"/>
                </a:solidFill>
                <a:effectLst/>
                <a:uLnTx/>
                <a:uFillTx/>
                <a:latin typeface="Raleway"/>
                <a:ea typeface="+mn-ea"/>
                <a:cs typeface="+mn-cs"/>
              </a:rPr>
              <a:t>Quiz</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2" y="1073259"/>
            <a:ext cx="6179230" cy="523220"/>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Eclipse requires for below artifact</a:t>
            </a:r>
          </a:p>
        </p:txBody>
      </p:sp>
      <p:sp>
        <p:nvSpPr>
          <p:cNvPr id="3" name="Rectangle 2">
            <a:extLst>
              <a:ext uri="{FF2B5EF4-FFF2-40B4-BE49-F238E27FC236}">
                <a16:creationId xmlns:a16="http://schemas.microsoft.com/office/drawing/2014/main" id="{E3661475-3304-40B4-AF72-EC5BE9460F18}"/>
              </a:ext>
            </a:extLst>
          </p:cNvPr>
          <p:cNvSpPr/>
          <p:nvPr/>
        </p:nvSpPr>
        <p:spPr>
          <a:xfrm>
            <a:off x="300591" y="1930742"/>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Start Event</a:t>
            </a:r>
          </a:p>
          <a:p>
            <a:pPr marL="457200" indent="-457200">
              <a:lnSpc>
                <a:spcPct val="200000"/>
              </a:lnSpc>
              <a:buFont typeface="+mj-lt"/>
              <a:buAutoNum type="alphaLcParenR"/>
            </a:pPr>
            <a:r>
              <a:rPr lang="en-US" sz="2000" dirty="0">
                <a:solidFill>
                  <a:schemeClr val="accent4"/>
                </a:solidFill>
                <a:latin typeface="Raleway"/>
              </a:rPr>
              <a:t>User Task</a:t>
            </a:r>
          </a:p>
          <a:p>
            <a:pPr marL="457200" indent="-457200">
              <a:lnSpc>
                <a:spcPct val="200000"/>
              </a:lnSpc>
              <a:buFont typeface="+mj-lt"/>
              <a:buAutoNum type="alphaLcParenR"/>
            </a:pPr>
            <a:r>
              <a:rPr lang="en-US" sz="2000" dirty="0">
                <a:solidFill>
                  <a:schemeClr val="accent4"/>
                </a:solidFill>
                <a:latin typeface="Raleway"/>
              </a:rPr>
              <a:t>Service Task</a:t>
            </a:r>
          </a:p>
          <a:p>
            <a:pPr marL="457200" indent="-457200">
              <a:lnSpc>
                <a:spcPct val="200000"/>
              </a:lnSpc>
              <a:buFont typeface="+mj-lt"/>
              <a:buAutoNum type="alphaLcParenR"/>
            </a:pPr>
            <a:r>
              <a:rPr lang="en-US" sz="2000" dirty="0">
                <a:solidFill>
                  <a:schemeClr val="accent4"/>
                </a:solidFill>
                <a:latin typeface="Raleway"/>
              </a:rPr>
              <a:t>Script Task</a:t>
            </a:r>
          </a:p>
        </p:txBody>
      </p:sp>
      <p:pic>
        <p:nvPicPr>
          <p:cNvPr id="8" name="Picture 7">
            <a:extLst>
              <a:ext uri="{FF2B5EF4-FFF2-40B4-BE49-F238E27FC236}">
                <a16:creationId xmlns:a16="http://schemas.microsoft.com/office/drawing/2014/main" id="{86A4C226-16F1-4F01-8EEB-E54CD9641AE2}"/>
              </a:ext>
            </a:extLst>
          </p:cNvPr>
          <p:cNvPicPr>
            <a:picLocks noChangeAspect="1"/>
          </p:cNvPicPr>
          <p:nvPr/>
        </p:nvPicPr>
        <p:blipFill>
          <a:blip r:embed="rId2"/>
          <a:stretch>
            <a:fillRect/>
          </a:stretch>
        </p:blipFill>
        <p:spPr>
          <a:xfrm>
            <a:off x="7735330" y="3615762"/>
            <a:ext cx="1158446" cy="1158446"/>
          </a:xfrm>
          <a:prstGeom prst="rect">
            <a:avLst/>
          </a:prstGeom>
        </p:spPr>
      </p:pic>
    </p:spTree>
    <p:extLst>
      <p:ext uri="{BB962C8B-B14F-4D97-AF65-F5344CB8AC3E}">
        <p14:creationId xmlns:p14="http://schemas.microsoft.com/office/powerpoint/2010/main" val="349275281"/>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BE862AD-9CD3-4E0E-ACB0-280D151988BF}"/>
              </a:ext>
            </a:extLst>
          </p:cNvPr>
          <p:cNvSpPr/>
          <p:nvPr/>
        </p:nvSpPr>
        <p:spPr>
          <a:xfrm>
            <a:off x="311881" y="3404908"/>
            <a:ext cx="2070075" cy="32949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420582" cy="523220"/>
          </a:xfrm>
          <a:prstGeom prst="rect">
            <a:avLst/>
          </a:prstGeom>
          <a:noFill/>
        </p:spPr>
        <p:txBody>
          <a:bodyPr wrap="none" rtlCol="0">
            <a:spAutoFit/>
          </a:bodyPr>
          <a:lstStyle/>
          <a:p>
            <a:r>
              <a:rPr lang="en-IN" sz="2800" b="1" dirty="0">
                <a:solidFill>
                  <a:schemeClr val="accent2"/>
                </a:solidFill>
                <a:latin typeface="Raleway"/>
              </a:rPr>
              <a:t>Answer</a:t>
            </a:r>
          </a:p>
        </p:txBody>
      </p:sp>
      <p:pic>
        <p:nvPicPr>
          <p:cNvPr id="4" name="Picture 3" descr="A close up of a logo&#10;&#10;Description automatically generated">
            <a:extLst>
              <a:ext uri="{FF2B5EF4-FFF2-40B4-BE49-F238E27FC236}">
                <a16:creationId xmlns:a16="http://schemas.microsoft.com/office/drawing/2014/main" id="{04D7592F-7AD7-4DE4-B118-697CDBE7A1E5}"/>
              </a:ext>
            </a:extLst>
          </p:cNvPr>
          <p:cNvPicPr>
            <a:picLocks noChangeAspect="1"/>
          </p:cNvPicPr>
          <p:nvPr/>
        </p:nvPicPr>
        <p:blipFill>
          <a:blip r:embed="rId2"/>
          <a:stretch>
            <a:fillRect/>
          </a:stretch>
        </p:blipFill>
        <p:spPr>
          <a:xfrm>
            <a:off x="7563879" y="3379807"/>
            <a:ext cx="1380868" cy="1380868"/>
          </a:xfrm>
          <a:prstGeom prst="rect">
            <a:avLst/>
          </a:prstGeom>
        </p:spPr>
      </p:pic>
      <p:sp>
        <p:nvSpPr>
          <p:cNvPr id="6" name="Content Placeholder 2">
            <a:extLst>
              <a:ext uri="{FF2B5EF4-FFF2-40B4-BE49-F238E27FC236}">
                <a16:creationId xmlns:a16="http://schemas.microsoft.com/office/drawing/2014/main" id="{45B64FEE-CC69-41F7-A0D5-804D56FD25CF}"/>
              </a:ext>
            </a:extLst>
          </p:cNvPr>
          <p:cNvSpPr txBox="1">
            <a:spLocks/>
          </p:cNvSpPr>
          <p:nvPr/>
        </p:nvSpPr>
        <p:spPr>
          <a:xfrm>
            <a:off x="300592" y="1073259"/>
            <a:ext cx="6179230" cy="523220"/>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Eclipse requires for below artifact</a:t>
            </a:r>
          </a:p>
        </p:txBody>
      </p:sp>
      <p:sp>
        <p:nvSpPr>
          <p:cNvPr id="8" name="Rectangle 7">
            <a:extLst>
              <a:ext uri="{FF2B5EF4-FFF2-40B4-BE49-F238E27FC236}">
                <a16:creationId xmlns:a16="http://schemas.microsoft.com/office/drawing/2014/main" id="{001A4526-8CF8-4BBA-9E86-60A3E6F16668}"/>
              </a:ext>
            </a:extLst>
          </p:cNvPr>
          <p:cNvSpPr/>
          <p:nvPr/>
        </p:nvSpPr>
        <p:spPr>
          <a:xfrm>
            <a:off x="300591" y="1930742"/>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Start Event</a:t>
            </a:r>
          </a:p>
          <a:p>
            <a:pPr marL="457200" indent="-457200">
              <a:lnSpc>
                <a:spcPct val="200000"/>
              </a:lnSpc>
              <a:buFont typeface="+mj-lt"/>
              <a:buAutoNum type="alphaLcParenR"/>
            </a:pPr>
            <a:r>
              <a:rPr lang="en-US" sz="2000" dirty="0">
                <a:solidFill>
                  <a:schemeClr val="accent4"/>
                </a:solidFill>
                <a:latin typeface="Raleway"/>
              </a:rPr>
              <a:t>User Task</a:t>
            </a:r>
          </a:p>
          <a:p>
            <a:pPr marL="457200" indent="-457200">
              <a:lnSpc>
                <a:spcPct val="200000"/>
              </a:lnSpc>
              <a:buFont typeface="+mj-lt"/>
              <a:buAutoNum type="alphaLcParenR"/>
            </a:pPr>
            <a:r>
              <a:rPr lang="en-US" sz="2000" dirty="0">
                <a:solidFill>
                  <a:schemeClr val="bg1"/>
                </a:solidFill>
                <a:latin typeface="Raleway"/>
              </a:rPr>
              <a:t>Service Task</a:t>
            </a:r>
          </a:p>
          <a:p>
            <a:pPr marL="457200" indent="-457200">
              <a:lnSpc>
                <a:spcPct val="200000"/>
              </a:lnSpc>
              <a:buFont typeface="+mj-lt"/>
              <a:buAutoNum type="alphaLcParenR"/>
            </a:pPr>
            <a:r>
              <a:rPr lang="en-US" sz="2000" dirty="0">
                <a:solidFill>
                  <a:schemeClr val="accent4"/>
                </a:solidFill>
                <a:latin typeface="Raleway"/>
              </a:rPr>
              <a:t>Script Task</a:t>
            </a:r>
          </a:p>
        </p:txBody>
      </p:sp>
    </p:spTree>
    <p:extLst>
      <p:ext uri="{BB962C8B-B14F-4D97-AF65-F5344CB8AC3E}">
        <p14:creationId xmlns:p14="http://schemas.microsoft.com/office/powerpoint/2010/main" val="1422004689"/>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947695" cy="52322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604878"/>
                </a:solidFill>
                <a:effectLst/>
                <a:uLnTx/>
                <a:uFillTx/>
                <a:latin typeface="Raleway"/>
                <a:ea typeface="+mn-ea"/>
                <a:cs typeface="+mn-cs"/>
              </a:rPr>
              <a:t>Quiz</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1" y="1073258"/>
            <a:ext cx="8098341" cy="857483"/>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Process Instances are in which section from KIE Workbench?</a:t>
            </a:r>
          </a:p>
        </p:txBody>
      </p:sp>
      <p:sp>
        <p:nvSpPr>
          <p:cNvPr id="3" name="Rectangle 2">
            <a:extLst>
              <a:ext uri="{FF2B5EF4-FFF2-40B4-BE49-F238E27FC236}">
                <a16:creationId xmlns:a16="http://schemas.microsoft.com/office/drawing/2014/main" id="{E3661475-3304-40B4-AF72-EC5BE9460F18}"/>
              </a:ext>
            </a:extLst>
          </p:cNvPr>
          <p:cNvSpPr/>
          <p:nvPr/>
        </p:nvSpPr>
        <p:spPr>
          <a:xfrm>
            <a:off x="300591" y="2043632"/>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Track</a:t>
            </a:r>
          </a:p>
          <a:p>
            <a:pPr marL="457200" indent="-457200">
              <a:lnSpc>
                <a:spcPct val="200000"/>
              </a:lnSpc>
              <a:buFont typeface="+mj-lt"/>
              <a:buAutoNum type="alphaLcParenR"/>
            </a:pPr>
            <a:r>
              <a:rPr lang="en-US" sz="2000" dirty="0">
                <a:solidFill>
                  <a:schemeClr val="accent4"/>
                </a:solidFill>
                <a:latin typeface="Raleway"/>
              </a:rPr>
              <a:t>Deploy</a:t>
            </a:r>
          </a:p>
          <a:p>
            <a:pPr marL="457200" indent="-457200">
              <a:lnSpc>
                <a:spcPct val="200000"/>
              </a:lnSpc>
              <a:buFont typeface="+mj-lt"/>
              <a:buAutoNum type="alphaLcParenR"/>
            </a:pPr>
            <a:r>
              <a:rPr lang="en-US" sz="2000" dirty="0">
                <a:solidFill>
                  <a:schemeClr val="accent4"/>
                </a:solidFill>
                <a:latin typeface="Raleway"/>
              </a:rPr>
              <a:t>Design </a:t>
            </a:r>
          </a:p>
          <a:p>
            <a:pPr marL="457200" indent="-457200">
              <a:lnSpc>
                <a:spcPct val="200000"/>
              </a:lnSpc>
              <a:buFont typeface="+mj-lt"/>
              <a:buAutoNum type="alphaLcParenR"/>
            </a:pPr>
            <a:r>
              <a:rPr lang="en-US" sz="2000" dirty="0">
                <a:solidFill>
                  <a:schemeClr val="accent4"/>
                </a:solidFill>
                <a:latin typeface="Raleway"/>
              </a:rPr>
              <a:t>Manage </a:t>
            </a:r>
          </a:p>
        </p:txBody>
      </p:sp>
      <p:pic>
        <p:nvPicPr>
          <p:cNvPr id="8" name="Picture 7">
            <a:extLst>
              <a:ext uri="{FF2B5EF4-FFF2-40B4-BE49-F238E27FC236}">
                <a16:creationId xmlns:a16="http://schemas.microsoft.com/office/drawing/2014/main" id="{86A4C226-16F1-4F01-8EEB-E54CD9641AE2}"/>
              </a:ext>
            </a:extLst>
          </p:cNvPr>
          <p:cNvPicPr>
            <a:picLocks noChangeAspect="1"/>
          </p:cNvPicPr>
          <p:nvPr/>
        </p:nvPicPr>
        <p:blipFill>
          <a:blip r:embed="rId2"/>
          <a:stretch>
            <a:fillRect/>
          </a:stretch>
        </p:blipFill>
        <p:spPr>
          <a:xfrm>
            <a:off x="7735330" y="3615762"/>
            <a:ext cx="1158446" cy="1158446"/>
          </a:xfrm>
          <a:prstGeom prst="rect">
            <a:avLst/>
          </a:prstGeom>
        </p:spPr>
      </p:pic>
    </p:spTree>
    <p:extLst>
      <p:ext uri="{BB962C8B-B14F-4D97-AF65-F5344CB8AC3E}">
        <p14:creationId xmlns:p14="http://schemas.microsoft.com/office/powerpoint/2010/main" val="415993169"/>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F03BAE8-7D7B-40D6-8BD2-CE757291AEF3}"/>
              </a:ext>
            </a:extLst>
          </p:cNvPr>
          <p:cNvSpPr/>
          <p:nvPr/>
        </p:nvSpPr>
        <p:spPr>
          <a:xfrm>
            <a:off x="300591" y="4135754"/>
            <a:ext cx="2070075" cy="32949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420582" cy="523220"/>
          </a:xfrm>
          <a:prstGeom prst="rect">
            <a:avLst/>
          </a:prstGeom>
          <a:noFill/>
        </p:spPr>
        <p:txBody>
          <a:bodyPr wrap="none" rtlCol="0">
            <a:spAutoFit/>
          </a:bodyPr>
          <a:lstStyle/>
          <a:p>
            <a:r>
              <a:rPr lang="en-IN" sz="2800" b="1" dirty="0">
                <a:solidFill>
                  <a:schemeClr val="accent2"/>
                </a:solidFill>
                <a:latin typeface="Raleway"/>
              </a:rPr>
              <a:t>Answer</a:t>
            </a:r>
          </a:p>
        </p:txBody>
      </p:sp>
      <p:pic>
        <p:nvPicPr>
          <p:cNvPr id="4" name="Picture 3" descr="A close up of a logo&#10;&#10;Description automatically generated">
            <a:extLst>
              <a:ext uri="{FF2B5EF4-FFF2-40B4-BE49-F238E27FC236}">
                <a16:creationId xmlns:a16="http://schemas.microsoft.com/office/drawing/2014/main" id="{04D7592F-7AD7-4DE4-B118-697CDBE7A1E5}"/>
              </a:ext>
            </a:extLst>
          </p:cNvPr>
          <p:cNvPicPr>
            <a:picLocks noChangeAspect="1"/>
          </p:cNvPicPr>
          <p:nvPr/>
        </p:nvPicPr>
        <p:blipFill>
          <a:blip r:embed="rId2"/>
          <a:stretch>
            <a:fillRect/>
          </a:stretch>
        </p:blipFill>
        <p:spPr>
          <a:xfrm>
            <a:off x="7563879" y="3379807"/>
            <a:ext cx="1380868" cy="1380868"/>
          </a:xfrm>
          <a:prstGeom prst="rect">
            <a:avLst/>
          </a:prstGeom>
        </p:spPr>
      </p:pic>
      <p:sp>
        <p:nvSpPr>
          <p:cNvPr id="8" name="Content Placeholder 2">
            <a:extLst>
              <a:ext uri="{FF2B5EF4-FFF2-40B4-BE49-F238E27FC236}">
                <a16:creationId xmlns:a16="http://schemas.microsoft.com/office/drawing/2014/main" id="{CC0C92B5-4735-4BE6-B262-B3FF8FB1F75B}"/>
              </a:ext>
            </a:extLst>
          </p:cNvPr>
          <p:cNvSpPr txBox="1">
            <a:spLocks/>
          </p:cNvSpPr>
          <p:nvPr/>
        </p:nvSpPr>
        <p:spPr>
          <a:xfrm>
            <a:off x="300591" y="1073258"/>
            <a:ext cx="8098341" cy="857483"/>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Process Instances are in which section from KIE Workbench?</a:t>
            </a:r>
          </a:p>
        </p:txBody>
      </p:sp>
      <p:sp>
        <p:nvSpPr>
          <p:cNvPr id="6" name="Rectangle 5">
            <a:extLst>
              <a:ext uri="{FF2B5EF4-FFF2-40B4-BE49-F238E27FC236}">
                <a16:creationId xmlns:a16="http://schemas.microsoft.com/office/drawing/2014/main" id="{ECFD26F2-1AB3-46C1-A147-E1EF32CD70C8}"/>
              </a:ext>
            </a:extLst>
          </p:cNvPr>
          <p:cNvSpPr/>
          <p:nvPr/>
        </p:nvSpPr>
        <p:spPr>
          <a:xfrm>
            <a:off x="300591" y="2043632"/>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Track</a:t>
            </a:r>
          </a:p>
          <a:p>
            <a:pPr marL="457200" indent="-457200">
              <a:lnSpc>
                <a:spcPct val="200000"/>
              </a:lnSpc>
              <a:buFont typeface="+mj-lt"/>
              <a:buAutoNum type="alphaLcParenR"/>
            </a:pPr>
            <a:r>
              <a:rPr lang="en-US" sz="2000" dirty="0">
                <a:solidFill>
                  <a:schemeClr val="accent4"/>
                </a:solidFill>
                <a:latin typeface="Raleway"/>
              </a:rPr>
              <a:t>Deploy</a:t>
            </a:r>
          </a:p>
          <a:p>
            <a:pPr marL="457200" indent="-457200">
              <a:lnSpc>
                <a:spcPct val="200000"/>
              </a:lnSpc>
              <a:buFont typeface="+mj-lt"/>
              <a:buAutoNum type="alphaLcParenR"/>
            </a:pPr>
            <a:r>
              <a:rPr lang="en-US" sz="2000" dirty="0">
                <a:solidFill>
                  <a:schemeClr val="accent4"/>
                </a:solidFill>
                <a:latin typeface="Raleway"/>
              </a:rPr>
              <a:t>Design </a:t>
            </a:r>
          </a:p>
          <a:p>
            <a:pPr marL="457200" indent="-457200">
              <a:lnSpc>
                <a:spcPct val="200000"/>
              </a:lnSpc>
              <a:buFont typeface="+mj-lt"/>
              <a:buAutoNum type="alphaLcParenR"/>
            </a:pPr>
            <a:r>
              <a:rPr lang="en-US" sz="2000" dirty="0">
                <a:solidFill>
                  <a:schemeClr val="bg1"/>
                </a:solidFill>
                <a:latin typeface="Raleway"/>
              </a:rPr>
              <a:t>Manage </a:t>
            </a:r>
          </a:p>
        </p:txBody>
      </p:sp>
    </p:spTree>
    <p:extLst>
      <p:ext uri="{BB962C8B-B14F-4D97-AF65-F5344CB8AC3E}">
        <p14:creationId xmlns:p14="http://schemas.microsoft.com/office/powerpoint/2010/main" val="270471717"/>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947695" cy="52322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604878"/>
                </a:solidFill>
                <a:effectLst/>
                <a:uLnTx/>
                <a:uFillTx/>
                <a:latin typeface="Raleway"/>
                <a:ea typeface="+mn-ea"/>
                <a:cs typeface="+mn-cs"/>
              </a:rPr>
              <a:t>Quiz</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1" y="1073258"/>
            <a:ext cx="8098341" cy="523221"/>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You can instantiate process from below URL</a:t>
            </a:r>
          </a:p>
        </p:txBody>
      </p:sp>
      <p:sp>
        <p:nvSpPr>
          <p:cNvPr id="3" name="Rectangle 2">
            <a:extLst>
              <a:ext uri="{FF2B5EF4-FFF2-40B4-BE49-F238E27FC236}">
                <a16:creationId xmlns:a16="http://schemas.microsoft.com/office/drawing/2014/main" id="{E3661475-3304-40B4-AF72-EC5BE9460F18}"/>
              </a:ext>
            </a:extLst>
          </p:cNvPr>
          <p:cNvSpPr/>
          <p:nvPr/>
        </p:nvSpPr>
        <p:spPr>
          <a:xfrm>
            <a:off x="300591" y="1750121"/>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Process Instances</a:t>
            </a:r>
          </a:p>
          <a:p>
            <a:pPr marL="457200" indent="-457200">
              <a:lnSpc>
                <a:spcPct val="200000"/>
              </a:lnSpc>
              <a:buFont typeface="+mj-lt"/>
              <a:buAutoNum type="alphaLcParenR"/>
            </a:pPr>
            <a:r>
              <a:rPr lang="en-US" sz="2000" dirty="0">
                <a:solidFill>
                  <a:schemeClr val="accent4"/>
                </a:solidFill>
                <a:latin typeface="Raleway"/>
              </a:rPr>
              <a:t>Tasks</a:t>
            </a:r>
          </a:p>
          <a:p>
            <a:pPr marL="457200" indent="-457200">
              <a:lnSpc>
                <a:spcPct val="200000"/>
              </a:lnSpc>
              <a:buFont typeface="+mj-lt"/>
              <a:buAutoNum type="alphaLcParenR"/>
            </a:pPr>
            <a:r>
              <a:rPr lang="en-US" sz="2000" dirty="0">
                <a:solidFill>
                  <a:schemeClr val="accent4"/>
                </a:solidFill>
                <a:latin typeface="Raleway"/>
              </a:rPr>
              <a:t>Process Definitions</a:t>
            </a:r>
          </a:p>
          <a:p>
            <a:pPr marL="457200" indent="-457200">
              <a:lnSpc>
                <a:spcPct val="200000"/>
              </a:lnSpc>
              <a:buFont typeface="+mj-lt"/>
              <a:buAutoNum type="alphaLcParenR"/>
            </a:pPr>
            <a:r>
              <a:rPr lang="en-US" sz="2000" dirty="0">
                <a:solidFill>
                  <a:schemeClr val="accent4"/>
                </a:solidFill>
                <a:latin typeface="Raleway"/>
              </a:rPr>
              <a:t>Jobs</a:t>
            </a:r>
          </a:p>
        </p:txBody>
      </p:sp>
      <p:pic>
        <p:nvPicPr>
          <p:cNvPr id="8" name="Picture 7">
            <a:extLst>
              <a:ext uri="{FF2B5EF4-FFF2-40B4-BE49-F238E27FC236}">
                <a16:creationId xmlns:a16="http://schemas.microsoft.com/office/drawing/2014/main" id="{86A4C226-16F1-4F01-8EEB-E54CD9641AE2}"/>
              </a:ext>
            </a:extLst>
          </p:cNvPr>
          <p:cNvPicPr>
            <a:picLocks noChangeAspect="1"/>
          </p:cNvPicPr>
          <p:nvPr/>
        </p:nvPicPr>
        <p:blipFill>
          <a:blip r:embed="rId2"/>
          <a:stretch>
            <a:fillRect/>
          </a:stretch>
        </p:blipFill>
        <p:spPr>
          <a:xfrm>
            <a:off x="7735330" y="3615762"/>
            <a:ext cx="1158446" cy="1158446"/>
          </a:xfrm>
          <a:prstGeom prst="rect">
            <a:avLst/>
          </a:prstGeom>
        </p:spPr>
      </p:pic>
    </p:spTree>
    <p:extLst>
      <p:ext uri="{BB962C8B-B14F-4D97-AF65-F5344CB8AC3E}">
        <p14:creationId xmlns:p14="http://schemas.microsoft.com/office/powerpoint/2010/main" val="1419984634"/>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4AB1E5B-0C81-43A8-BDA9-9BB4C9B1D75C}"/>
              </a:ext>
            </a:extLst>
          </p:cNvPr>
          <p:cNvSpPr/>
          <p:nvPr/>
        </p:nvSpPr>
        <p:spPr>
          <a:xfrm>
            <a:off x="313345" y="3226349"/>
            <a:ext cx="2678211" cy="329494"/>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574470" cy="523220"/>
          </a:xfrm>
          <a:prstGeom prst="rect">
            <a:avLst/>
          </a:prstGeom>
          <a:noFill/>
        </p:spPr>
        <p:txBody>
          <a:bodyPr wrap="none" rtlCol="0">
            <a:spAutoFit/>
          </a:bodyPr>
          <a:lstStyle/>
          <a:p>
            <a:r>
              <a:rPr lang="en-IN" sz="2800" b="1" dirty="0">
                <a:solidFill>
                  <a:schemeClr val="accent2"/>
                </a:solidFill>
                <a:latin typeface="Raleway"/>
              </a:rPr>
              <a:t>Answers</a:t>
            </a:r>
          </a:p>
        </p:txBody>
      </p:sp>
      <p:sp>
        <p:nvSpPr>
          <p:cNvPr id="8" name="Content Placeholder 2">
            <a:extLst>
              <a:ext uri="{FF2B5EF4-FFF2-40B4-BE49-F238E27FC236}">
                <a16:creationId xmlns:a16="http://schemas.microsoft.com/office/drawing/2014/main" id="{92E3EE21-4FEB-45C3-9180-7960A629FADE}"/>
              </a:ext>
            </a:extLst>
          </p:cNvPr>
          <p:cNvSpPr txBox="1">
            <a:spLocks/>
          </p:cNvSpPr>
          <p:nvPr/>
        </p:nvSpPr>
        <p:spPr>
          <a:xfrm>
            <a:off x="300591" y="1073258"/>
            <a:ext cx="8098341" cy="523221"/>
          </a:xfrm>
          <a:prstGeom prst="round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latin typeface="Raleway"/>
              </a:rPr>
              <a:t>You can instantiate process from below URL</a:t>
            </a:r>
          </a:p>
        </p:txBody>
      </p:sp>
      <p:pic>
        <p:nvPicPr>
          <p:cNvPr id="10" name="Picture 9" descr="A close up of a logo&#10;&#10;Description automatically generated">
            <a:extLst>
              <a:ext uri="{FF2B5EF4-FFF2-40B4-BE49-F238E27FC236}">
                <a16:creationId xmlns:a16="http://schemas.microsoft.com/office/drawing/2014/main" id="{C5520C83-D4DF-4444-8E56-B645F67C4196}"/>
              </a:ext>
            </a:extLst>
          </p:cNvPr>
          <p:cNvPicPr>
            <a:picLocks noChangeAspect="1"/>
          </p:cNvPicPr>
          <p:nvPr/>
        </p:nvPicPr>
        <p:blipFill>
          <a:blip r:embed="rId2"/>
          <a:stretch>
            <a:fillRect/>
          </a:stretch>
        </p:blipFill>
        <p:spPr>
          <a:xfrm>
            <a:off x="7563879" y="3379807"/>
            <a:ext cx="1380868" cy="1380868"/>
          </a:xfrm>
          <a:prstGeom prst="rect">
            <a:avLst/>
          </a:prstGeom>
        </p:spPr>
      </p:pic>
      <p:sp>
        <p:nvSpPr>
          <p:cNvPr id="6" name="Rectangle 5">
            <a:extLst>
              <a:ext uri="{FF2B5EF4-FFF2-40B4-BE49-F238E27FC236}">
                <a16:creationId xmlns:a16="http://schemas.microsoft.com/office/drawing/2014/main" id="{A32DBE9C-BED4-49A1-A437-8318E942A5B3}"/>
              </a:ext>
            </a:extLst>
          </p:cNvPr>
          <p:cNvSpPr/>
          <p:nvPr/>
        </p:nvSpPr>
        <p:spPr>
          <a:xfrm>
            <a:off x="300591" y="1750121"/>
            <a:ext cx="4572000" cy="2459584"/>
          </a:xfrm>
          <a:prstGeom prst="rect">
            <a:avLst/>
          </a:prstGeom>
        </p:spPr>
        <p:txBody>
          <a:bodyPr>
            <a:spAutoFit/>
          </a:bodyPr>
          <a:lstStyle/>
          <a:p>
            <a:pPr marL="457200" indent="-457200">
              <a:lnSpc>
                <a:spcPct val="200000"/>
              </a:lnSpc>
              <a:buFont typeface="+mj-lt"/>
              <a:buAutoNum type="alphaLcParenR"/>
            </a:pPr>
            <a:r>
              <a:rPr lang="en-US" sz="2000" dirty="0">
                <a:solidFill>
                  <a:schemeClr val="accent4"/>
                </a:solidFill>
                <a:latin typeface="Raleway"/>
              </a:rPr>
              <a:t>Process Instances</a:t>
            </a:r>
          </a:p>
          <a:p>
            <a:pPr marL="457200" indent="-457200">
              <a:lnSpc>
                <a:spcPct val="200000"/>
              </a:lnSpc>
              <a:buFont typeface="+mj-lt"/>
              <a:buAutoNum type="alphaLcParenR"/>
            </a:pPr>
            <a:r>
              <a:rPr lang="en-US" sz="2000" dirty="0">
                <a:solidFill>
                  <a:schemeClr val="accent4"/>
                </a:solidFill>
                <a:latin typeface="Raleway"/>
              </a:rPr>
              <a:t>Tasks</a:t>
            </a:r>
          </a:p>
          <a:p>
            <a:pPr marL="457200" indent="-457200">
              <a:lnSpc>
                <a:spcPct val="200000"/>
              </a:lnSpc>
              <a:buFont typeface="+mj-lt"/>
              <a:buAutoNum type="alphaLcParenR"/>
            </a:pPr>
            <a:r>
              <a:rPr lang="en-US" sz="2000" dirty="0">
                <a:solidFill>
                  <a:schemeClr val="bg1"/>
                </a:solidFill>
                <a:latin typeface="Raleway"/>
              </a:rPr>
              <a:t>Process Definitions</a:t>
            </a:r>
          </a:p>
          <a:p>
            <a:pPr marL="457200" indent="-457200">
              <a:lnSpc>
                <a:spcPct val="200000"/>
              </a:lnSpc>
              <a:buFont typeface="+mj-lt"/>
              <a:buAutoNum type="alphaLcParenR"/>
            </a:pPr>
            <a:r>
              <a:rPr lang="en-US" sz="2000" dirty="0">
                <a:solidFill>
                  <a:schemeClr val="accent4"/>
                </a:solidFill>
                <a:latin typeface="Raleway"/>
              </a:rPr>
              <a:t>Jobs</a:t>
            </a:r>
          </a:p>
        </p:txBody>
      </p:sp>
    </p:spTree>
    <p:extLst>
      <p:ext uri="{BB962C8B-B14F-4D97-AF65-F5344CB8AC3E}">
        <p14:creationId xmlns:p14="http://schemas.microsoft.com/office/powerpoint/2010/main" val="1214566113"/>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p:txBody>
          <a:bodyPr anchor="ctr"/>
          <a:lstStyle/>
          <a:p>
            <a:pPr algn="ctr"/>
            <a:r>
              <a:rPr lang="en-US" dirty="0"/>
              <a:t>What is </a:t>
            </a:r>
            <a:r>
              <a:rPr lang="en-US" dirty="0" err="1"/>
              <a:t>jBPM</a:t>
            </a:r>
            <a:r>
              <a:rPr lang="en-US" dirty="0"/>
              <a:t>?</a:t>
            </a:r>
          </a:p>
        </p:txBody>
      </p:sp>
    </p:spTree>
    <p:extLst>
      <p:ext uri="{BB962C8B-B14F-4D97-AF65-F5344CB8AC3E}">
        <p14:creationId xmlns:p14="http://schemas.microsoft.com/office/powerpoint/2010/main" val="31463037"/>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3369C4C-8829-471C-8A50-050C45DC1D9E}"/>
              </a:ext>
            </a:extLst>
          </p:cNvPr>
          <p:cNvSpPr>
            <a:spLocks noGrp="1"/>
          </p:cNvSpPr>
          <p:nvPr>
            <p:ph type="body" sz="quarter" idx="10"/>
          </p:nvPr>
        </p:nvSpPr>
        <p:spPr>
          <a:xfrm>
            <a:off x="476373" y="2423696"/>
            <a:ext cx="4586281" cy="576956"/>
          </a:xfrm>
        </p:spPr>
        <p:txBody>
          <a:bodyPr anchor="ctr"/>
          <a:lstStyle/>
          <a:p>
            <a:pPr algn="ctr"/>
            <a:r>
              <a:rPr lang="en-US" dirty="0"/>
              <a:t>Conclusion</a:t>
            </a:r>
          </a:p>
        </p:txBody>
      </p:sp>
    </p:spTree>
    <p:extLst>
      <p:ext uri="{BB962C8B-B14F-4D97-AF65-F5344CB8AC3E}">
        <p14:creationId xmlns:p14="http://schemas.microsoft.com/office/powerpoint/2010/main" val="2250142255"/>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1736373" cy="52322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604878"/>
                </a:solidFill>
                <a:effectLst/>
                <a:uLnTx/>
                <a:uFillTx/>
                <a:latin typeface="Raleway"/>
                <a:ea typeface="+mn-ea"/>
                <a:cs typeface="+mn-cs"/>
              </a:rPr>
              <a:t>Summary</a:t>
            </a:r>
          </a:p>
        </p:txBody>
      </p:sp>
      <p:grpSp>
        <p:nvGrpSpPr>
          <p:cNvPr id="3" name="Group 2">
            <a:extLst>
              <a:ext uri="{FF2B5EF4-FFF2-40B4-BE49-F238E27FC236}">
                <a16:creationId xmlns:a16="http://schemas.microsoft.com/office/drawing/2014/main" id="{5AB5A4A8-3753-425E-AF77-9F9E452DF1DB}"/>
              </a:ext>
            </a:extLst>
          </p:cNvPr>
          <p:cNvGrpSpPr/>
          <p:nvPr/>
        </p:nvGrpSpPr>
        <p:grpSpPr>
          <a:xfrm>
            <a:off x="377166" y="664158"/>
            <a:ext cx="5630651" cy="4090464"/>
            <a:chOff x="300592" y="795643"/>
            <a:chExt cx="6001354" cy="5585302"/>
          </a:xfrm>
          <a:solidFill>
            <a:schemeClr val="bg1">
              <a:lumMod val="95000"/>
            </a:schemeClr>
          </a:solidFill>
        </p:grpSpPr>
        <p:sp>
          <p:nvSpPr>
            <p:cNvPr id="4" name="Content Placeholder 2">
              <a:extLst>
                <a:ext uri="{FF2B5EF4-FFF2-40B4-BE49-F238E27FC236}">
                  <a16:creationId xmlns:a16="http://schemas.microsoft.com/office/drawing/2014/main" id="{3F2DE617-54F9-4B30-8CF7-F848CCE90E0D}"/>
                </a:ext>
              </a:extLst>
            </p:cNvPr>
            <p:cNvSpPr txBox="1">
              <a:spLocks/>
            </p:cNvSpPr>
            <p:nvPr/>
          </p:nvSpPr>
          <p:spPr>
            <a:xfrm>
              <a:off x="300592" y="795643"/>
              <a:ext cx="6001354" cy="5585302"/>
            </a:xfrm>
            <a:prstGeom prst="roundRect">
              <a:avLst/>
            </a:prstGeom>
            <a:noFill/>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ea typeface="+mn-ea"/>
                  <a:cs typeface="+mn-cs"/>
                </a:rPr>
                <a:t>In this session, you must have learnt about:</a:t>
              </a:r>
            </a:p>
          </p:txBody>
        </p:sp>
        <p:sp>
          <p:nvSpPr>
            <p:cNvPr id="6" name="Rectangle 5">
              <a:extLst>
                <a:ext uri="{FF2B5EF4-FFF2-40B4-BE49-F238E27FC236}">
                  <a16:creationId xmlns:a16="http://schemas.microsoft.com/office/drawing/2014/main" id="{CF1778C6-BE88-4FBB-BF05-01D3E03F9D4B}"/>
                </a:ext>
              </a:extLst>
            </p:cNvPr>
            <p:cNvSpPr/>
            <p:nvPr/>
          </p:nvSpPr>
          <p:spPr>
            <a:xfrm>
              <a:off x="550275" y="1573388"/>
              <a:ext cx="5412504" cy="4496694"/>
            </a:xfrm>
            <a:prstGeom prst="rect">
              <a:avLst/>
            </a:prstGeom>
            <a:noFill/>
          </p:spPr>
          <p:txBody>
            <a:bodyPr wrap="square">
              <a:spAutoFit/>
            </a:bodyPr>
            <a:lstStyle/>
            <a:p>
              <a:pPr marL="342900" lvl="0" indent="-342900">
                <a:buFont typeface="Wingdings" panose="05000000000000000000" pitchFamily="2" charset="2"/>
                <a:buChar char="§"/>
              </a:pPr>
              <a:r>
                <a:rPr lang="en-US" sz="1600" dirty="0"/>
                <a:t>What is </a:t>
              </a:r>
              <a:r>
                <a:rPr lang="en-US" sz="1600" dirty="0" err="1"/>
                <a:t>jBPM</a:t>
              </a:r>
              <a:r>
                <a:rPr lang="en-US" sz="1600" dirty="0"/>
                <a:t>?</a:t>
              </a:r>
            </a:p>
            <a:p>
              <a:pPr marL="342900" lvl="0" indent="-342900">
                <a:buFont typeface="Wingdings" panose="05000000000000000000" pitchFamily="2" charset="2"/>
                <a:buChar char="§"/>
              </a:pPr>
              <a:r>
                <a:rPr lang="en-US" sz="1600" dirty="0"/>
                <a:t>What does </a:t>
              </a:r>
              <a:r>
                <a:rPr lang="en-US" sz="1600" dirty="0" err="1"/>
                <a:t>jBPM</a:t>
              </a:r>
              <a:r>
                <a:rPr lang="en-US" sz="1600" dirty="0"/>
                <a:t> do?</a:t>
              </a:r>
            </a:p>
            <a:p>
              <a:pPr marL="342900" lvl="0" indent="-342900">
                <a:buFont typeface="Wingdings" panose="05000000000000000000" pitchFamily="2" charset="2"/>
                <a:buChar char="§"/>
              </a:pPr>
              <a:r>
                <a:rPr lang="en-US" sz="1600" dirty="0" err="1"/>
                <a:t>Kie</a:t>
              </a:r>
              <a:r>
                <a:rPr lang="en-US" sz="1600" dirty="0"/>
                <a:t> workbench</a:t>
              </a:r>
            </a:p>
            <a:p>
              <a:pPr marL="342900" lvl="0" indent="-342900">
                <a:buFont typeface="Wingdings" panose="05000000000000000000" pitchFamily="2" charset="2"/>
                <a:buChar char="§"/>
              </a:pPr>
              <a:r>
                <a:rPr lang="en-US" sz="1600" dirty="0"/>
                <a:t>Authoring</a:t>
              </a:r>
            </a:p>
            <a:p>
              <a:pPr marL="342900" lvl="0" indent="-342900">
                <a:buFont typeface="Wingdings" panose="05000000000000000000" pitchFamily="2" charset="2"/>
                <a:buChar char="§"/>
              </a:pPr>
              <a:r>
                <a:rPr lang="en-US" sz="1600" dirty="0"/>
                <a:t>Data modeler</a:t>
              </a:r>
            </a:p>
            <a:p>
              <a:pPr marL="342900" lvl="0" indent="-342900">
                <a:buFont typeface="Wingdings" panose="05000000000000000000" pitchFamily="2" charset="2"/>
                <a:buChar char="§"/>
              </a:pPr>
              <a:r>
                <a:rPr lang="en-US" sz="1600" dirty="0"/>
                <a:t>Form modeler</a:t>
              </a:r>
            </a:p>
            <a:p>
              <a:pPr marL="342900" lvl="0" indent="-342900">
                <a:buFont typeface="Wingdings" panose="05000000000000000000" pitchFamily="2" charset="2"/>
                <a:buChar char="§"/>
              </a:pPr>
              <a:r>
                <a:rPr lang="en-US" sz="1600" dirty="0"/>
                <a:t>Simulation</a:t>
              </a:r>
            </a:p>
            <a:p>
              <a:pPr marL="342900" lvl="0" indent="-342900">
                <a:buFont typeface="Wingdings" panose="05000000000000000000" pitchFamily="2" charset="2"/>
                <a:buChar char="§"/>
              </a:pPr>
              <a:r>
                <a:rPr lang="en-US" sz="1600" dirty="0"/>
                <a:t>Process Definitions</a:t>
              </a:r>
            </a:p>
            <a:p>
              <a:pPr marL="342900" lvl="0" indent="-342900">
                <a:buFont typeface="Wingdings" panose="05000000000000000000" pitchFamily="2" charset="2"/>
                <a:buChar char="§"/>
              </a:pPr>
              <a:r>
                <a:rPr lang="en-US" sz="1600" dirty="0"/>
                <a:t>Process instances</a:t>
              </a:r>
            </a:p>
            <a:p>
              <a:pPr marL="342900" lvl="0" indent="-342900">
                <a:buFont typeface="Wingdings" panose="05000000000000000000" pitchFamily="2" charset="2"/>
                <a:buChar char="§"/>
              </a:pPr>
              <a:r>
                <a:rPr lang="en-US" sz="1600" dirty="0"/>
                <a:t>Task List</a:t>
              </a:r>
            </a:p>
            <a:p>
              <a:pPr marL="342900" lvl="0" indent="-342900">
                <a:buFont typeface="Wingdings" panose="05000000000000000000" pitchFamily="2" charset="2"/>
                <a:buChar char="§"/>
              </a:pPr>
              <a:r>
                <a:rPr lang="en-US" sz="1600" dirty="0"/>
                <a:t>Execution Errors</a:t>
              </a:r>
            </a:p>
            <a:p>
              <a:pPr marL="342900" lvl="0" indent="-342900">
                <a:buFont typeface="Wingdings" panose="05000000000000000000" pitchFamily="2" charset="2"/>
                <a:buChar char="§"/>
              </a:pPr>
              <a:r>
                <a:rPr lang="en-US" sz="1600" dirty="0"/>
                <a:t>Metrics</a:t>
              </a:r>
            </a:p>
            <a:p>
              <a:pPr marL="342900" lvl="0" indent="-342900">
                <a:buFont typeface="Wingdings" panose="05000000000000000000" pitchFamily="2" charset="2"/>
                <a:buChar char="§"/>
              </a:pPr>
              <a:r>
                <a:rPr lang="en-US" sz="1600" dirty="0"/>
                <a:t>Eclipse</a:t>
              </a:r>
            </a:p>
          </p:txBody>
        </p:sp>
      </p:grpSp>
      <p:grpSp>
        <p:nvGrpSpPr>
          <p:cNvPr id="13" name="Group 12">
            <a:extLst>
              <a:ext uri="{FF2B5EF4-FFF2-40B4-BE49-F238E27FC236}">
                <a16:creationId xmlns:a16="http://schemas.microsoft.com/office/drawing/2014/main" id="{82A1674A-3C7A-4C9A-832F-60B0C78FB80A}"/>
              </a:ext>
            </a:extLst>
          </p:cNvPr>
          <p:cNvGrpSpPr/>
          <p:nvPr/>
        </p:nvGrpSpPr>
        <p:grpSpPr>
          <a:xfrm>
            <a:off x="6845643" y="2103382"/>
            <a:ext cx="1334528" cy="936736"/>
            <a:chOff x="6456719" y="2129195"/>
            <a:chExt cx="1720810" cy="1207876"/>
          </a:xfrm>
          <a:effectLst/>
        </p:grpSpPr>
        <p:pic>
          <p:nvPicPr>
            <p:cNvPr id="12" name="Picture 11" descr="A screenshot of a cell phone&#10;&#10;Description automatically generated">
              <a:extLst>
                <a:ext uri="{FF2B5EF4-FFF2-40B4-BE49-F238E27FC236}">
                  <a16:creationId xmlns:a16="http://schemas.microsoft.com/office/drawing/2014/main" id="{9758136D-0842-483F-B36F-03CC86190083}"/>
                </a:ext>
              </a:extLst>
            </p:cNvPr>
            <p:cNvPicPr>
              <a:picLocks noChangeAspect="1"/>
            </p:cNvPicPr>
            <p:nvPr/>
          </p:nvPicPr>
          <p:blipFill>
            <a:blip r:embed="rId2"/>
            <a:stretch>
              <a:fillRect/>
            </a:stretch>
          </p:blipFill>
          <p:spPr>
            <a:xfrm>
              <a:off x="6456719" y="2129195"/>
              <a:ext cx="1720810" cy="1207876"/>
            </a:xfrm>
            <a:prstGeom prst="rect">
              <a:avLst/>
            </a:prstGeom>
            <a:effectLst/>
          </p:spPr>
        </p:pic>
        <p:pic>
          <p:nvPicPr>
            <p:cNvPr id="10" name="Picture 9" descr="A picture containing object&#10;&#10;Description automatically generated">
              <a:extLst>
                <a:ext uri="{FF2B5EF4-FFF2-40B4-BE49-F238E27FC236}">
                  <a16:creationId xmlns:a16="http://schemas.microsoft.com/office/drawing/2014/main" id="{82E9C1EC-F074-478B-B3B0-FC82D7564DA1}"/>
                </a:ext>
              </a:extLst>
            </p:cNvPr>
            <p:cNvPicPr>
              <a:picLocks noChangeAspect="1"/>
            </p:cNvPicPr>
            <p:nvPr/>
          </p:nvPicPr>
          <p:blipFill>
            <a:blip r:embed="rId3"/>
            <a:stretch>
              <a:fillRect/>
            </a:stretch>
          </p:blipFill>
          <p:spPr>
            <a:xfrm>
              <a:off x="7512907" y="2476011"/>
              <a:ext cx="558613" cy="558613"/>
            </a:xfrm>
            <a:prstGeom prst="rect">
              <a:avLst/>
            </a:prstGeom>
          </p:spPr>
        </p:pic>
      </p:grpSp>
    </p:spTree>
    <p:extLst>
      <p:ext uri="{BB962C8B-B14F-4D97-AF65-F5344CB8AC3E}">
        <p14:creationId xmlns:p14="http://schemas.microsoft.com/office/powerpoint/2010/main" val="1621777117"/>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2ADE01-946F-4052-90AD-2BE245388AA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2000" y="357456"/>
            <a:ext cx="2540000" cy="885422"/>
          </a:xfrm>
          <a:prstGeom prst="rect">
            <a:avLst/>
          </a:prstGeom>
        </p:spPr>
      </p:pic>
      <p:grpSp>
        <p:nvGrpSpPr>
          <p:cNvPr id="11" name="Group 10">
            <a:extLst>
              <a:ext uri="{FF2B5EF4-FFF2-40B4-BE49-F238E27FC236}">
                <a16:creationId xmlns:a16="http://schemas.microsoft.com/office/drawing/2014/main" id="{1B9B9199-166E-4BFD-9B85-5CA80213BE93}"/>
              </a:ext>
            </a:extLst>
          </p:cNvPr>
          <p:cNvGrpSpPr/>
          <p:nvPr/>
        </p:nvGrpSpPr>
        <p:grpSpPr>
          <a:xfrm>
            <a:off x="924894" y="1655664"/>
            <a:ext cx="7294211" cy="3083597"/>
            <a:chOff x="591670" y="2090218"/>
            <a:chExt cx="10706973" cy="4526327"/>
          </a:xfrm>
        </p:grpSpPr>
        <p:pic>
          <p:nvPicPr>
            <p:cNvPr id="12" name="Picture 11">
              <a:extLst>
                <a:ext uri="{FF2B5EF4-FFF2-40B4-BE49-F238E27FC236}">
                  <a16:creationId xmlns:a16="http://schemas.microsoft.com/office/drawing/2014/main" id="{8792E514-88A8-44EC-8F50-1004CFC1F2BD}"/>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3663" b="10935"/>
            <a:stretch/>
          </p:blipFill>
          <p:spPr>
            <a:xfrm>
              <a:off x="591670" y="2090218"/>
              <a:ext cx="10652248" cy="4526327"/>
            </a:xfrm>
            <a:prstGeom prst="rect">
              <a:avLst/>
            </a:prstGeom>
          </p:spPr>
        </p:pic>
        <p:sp>
          <p:nvSpPr>
            <p:cNvPr id="13" name="TextBox 12">
              <a:extLst>
                <a:ext uri="{FF2B5EF4-FFF2-40B4-BE49-F238E27FC236}">
                  <a16:creationId xmlns:a16="http://schemas.microsoft.com/office/drawing/2014/main" id="{95982313-48B0-4D9B-8370-9FF41CF8F19E}"/>
                </a:ext>
              </a:extLst>
            </p:cNvPr>
            <p:cNvSpPr txBox="1"/>
            <p:nvPr/>
          </p:nvSpPr>
          <p:spPr>
            <a:xfrm>
              <a:off x="6880643" y="2451478"/>
              <a:ext cx="3122906" cy="440482"/>
            </a:xfrm>
            <a:prstGeom prst="rect">
              <a:avLst/>
            </a:prstGeom>
            <a:noFill/>
          </p:spPr>
          <p:txBody>
            <a:bodyPr wrap="none" rtlCol="0">
              <a:spAutoFit/>
            </a:bodyPr>
            <a:lstStyle/>
            <a:p>
              <a:r>
                <a:rPr lang="en-US" b="1" dirty="0">
                  <a:solidFill>
                    <a:schemeClr val="accent1"/>
                  </a:solidFill>
                  <a:latin typeface="Raleway"/>
                </a:rPr>
                <a:t>India : +91-7847955955</a:t>
              </a:r>
            </a:p>
          </p:txBody>
        </p:sp>
        <p:sp>
          <p:nvSpPr>
            <p:cNvPr id="14" name="TextBox 13">
              <a:extLst>
                <a:ext uri="{FF2B5EF4-FFF2-40B4-BE49-F238E27FC236}">
                  <a16:creationId xmlns:a16="http://schemas.microsoft.com/office/drawing/2014/main" id="{AF0135DA-139D-4BD1-8B64-8F332204EF55}"/>
                </a:ext>
              </a:extLst>
            </p:cNvPr>
            <p:cNvSpPr txBox="1"/>
            <p:nvPr/>
          </p:nvSpPr>
          <p:spPr>
            <a:xfrm>
              <a:off x="6880643" y="3152473"/>
              <a:ext cx="4260726" cy="440482"/>
            </a:xfrm>
            <a:prstGeom prst="rect">
              <a:avLst/>
            </a:prstGeom>
            <a:noFill/>
          </p:spPr>
          <p:txBody>
            <a:bodyPr wrap="none" rtlCol="0">
              <a:spAutoFit/>
            </a:bodyPr>
            <a:lstStyle/>
            <a:p>
              <a:r>
                <a:rPr lang="en-US" b="1" dirty="0">
                  <a:solidFill>
                    <a:schemeClr val="accent1"/>
                  </a:solidFill>
                  <a:latin typeface="Raleway"/>
                </a:rPr>
                <a:t>US : 1-800-216-8930 (TOLL FREE)</a:t>
              </a:r>
            </a:p>
          </p:txBody>
        </p:sp>
        <p:sp>
          <p:nvSpPr>
            <p:cNvPr id="15" name="TextBox 14">
              <a:extLst>
                <a:ext uri="{FF2B5EF4-FFF2-40B4-BE49-F238E27FC236}">
                  <a16:creationId xmlns:a16="http://schemas.microsoft.com/office/drawing/2014/main" id="{C5F3A766-3167-4485-A3B1-18C2C60B1D16}"/>
                </a:ext>
              </a:extLst>
            </p:cNvPr>
            <p:cNvSpPr txBox="1"/>
            <p:nvPr/>
          </p:nvSpPr>
          <p:spPr>
            <a:xfrm>
              <a:off x="6880643" y="4099242"/>
              <a:ext cx="3184086" cy="440482"/>
            </a:xfrm>
            <a:prstGeom prst="rect">
              <a:avLst/>
            </a:prstGeom>
            <a:noFill/>
          </p:spPr>
          <p:txBody>
            <a:bodyPr wrap="none" rtlCol="0">
              <a:spAutoFit/>
            </a:bodyPr>
            <a:lstStyle/>
            <a:p>
              <a:r>
                <a:rPr lang="en-US" b="1">
                  <a:solidFill>
                    <a:srgbClr val="7671B3"/>
                  </a:solidFill>
                  <a:latin typeface="Raleway"/>
                </a:rPr>
                <a:t>support@</a:t>
              </a:r>
              <a:r>
                <a:rPr lang="en-US" b="1" dirty="0">
                  <a:solidFill>
                    <a:srgbClr val="7671B3"/>
                  </a:solidFill>
                  <a:latin typeface="Raleway"/>
                </a:rPr>
                <a:t>intellipaat.com</a:t>
              </a:r>
            </a:p>
          </p:txBody>
        </p:sp>
        <p:sp>
          <p:nvSpPr>
            <p:cNvPr id="16" name="TextBox 15">
              <a:extLst>
                <a:ext uri="{FF2B5EF4-FFF2-40B4-BE49-F238E27FC236}">
                  <a16:creationId xmlns:a16="http://schemas.microsoft.com/office/drawing/2014/main" id="{15A40A4E-660A-4A32-ADAE-5CA538731B75}"/>
                </a:ext>
              </a:extLst>
            </p:cNvPr>
            <p:cNvSpPr txBox="1"/>
            <p:nvPr/>
          </p:nvSpPr>
          <p:spPr>
            <a:xfrm>
              <a:off x="6880643" y="5486326"/>
              <a:ext cx="4418000" cy="440482"/>
            </a:xfrm>
            <a:prstGeom prst="rect">
              <a:avLst/>
            </a:prstGeom>
            <a:noFill/>
          </p:spPr>
          <p:txBody>
            <a:bodyPr wrap="none" rtlCol="0">
              <a:spAutoFit/>
            </a:bodyPr>
            <a:lstStyle/>
            <a:p>
              <a:r>
                <a:rPr lang="en-US" b="1" dirty="0">
                  <a:solidFill>
                    <a:srgbClr val="3C8478"/>
                  </a:solidFill>
                  <a:latin typeface="Raleway"/>
                </a:rPr>
                <a:t>24X7 Chat with our Course Advisor</a:t>
              </a:r>
            </a:p>
          </p:txBody>
        </p:sp>
      </p:grpSp>
      <p:pic>
        <p:nvPicPr>
          <p:cNvPr id="2" name="Audio 1">
            <a:hlinkClick r:id="" action="ppaction://media"/>
            <a:extLst>
              <a:ext uri="{FF2B5EF4-FFF2-40B4-BE49-F238E27FC236}">
                <a16:creationId xmlns:a16="http://schemas.microsoft.com/office/drawing/2014/main" id="{D809FC0E-2520-44EE-970F-F51459290B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615429360"/>
      </p:ext>
    </p:extLst>
  </p:cSld>
  <p:clrMapOvr>
    <a:masterClrMapping/>
  </p:clrMapOvr>
  <mc:AlternateContent xmlns:mc="http://schemas.openxmlformats.org/markup-compatibility/2006" xmlns:p14="http://schemas.microsoft.com/office/powerpoint/2010/main">
    <mc:Choice Requires="p14">
      <p:transition spd="slow" p14:dur="2000" advTm="43797"/>
    </mc:Choice>
    <mc:Fallback xmlns="">
      <p:transition spd="slow" advTm="4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2504212" cy="523220"/>
          </a:xfrm>
          <a:prstGeom prst="rect">
            <a:avLst/>
          </a:prstGeom>
          <a:noFill/>
        </p:spPr>
        <p:txBody>
          <a:bodyPr wrap="none" rtlCol="0">
            <a:spAutoFit/>
          </a:bodyPr>
          <a:lstStyle/>
          <a:p>
            <a:r>
              <a:rPr lang="en-IN" sz="2800" b="1" dirty="0">
                <a:solidFill>
                  <a:schemeClr val="accent2"/>
                </a:solidFill>
                <a:latin typeface="Raleway"/>
              </a:rPr>
              <a:t>What is </a:t>
            </a:r>
            <a:r>
              <a:rPr lang="en-IN" sz="2800" b="1" dirty="0" err="1">
                <a:solidFill>
                  <a:schemeClr val="accent2"/>
                </a:solidFill>
                <a:latin typeface="Raleway"/>
              </a:rPr>
              <a:t>jBPM</a:t>
            </a:r>
            <a:r>
              <a:rPr lang="en-IN" sz="2800" b="1" dirty="0">
                <a:solidFill>
                  <a:schemeClr val="accent2"/>
                </a:solidFill>
                <a:latin typeface="Raleway"/>
              </a:rPr>
              <a:t>?</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1" y="1073259"/>
            <a:ext cx="8407980" cy="3273770"/>
          </a:xfrm>
          <a:prstGeom prst="roundRect">
            <a:avLst/>
          </a:prstGeom>
          <a:solidFill>
            <a:schemeClr val="bg1">
              <a:lumMod val="95000"/>
            </a:schemeClr>
          </a:solidFill>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60000"/>
              </a:lnSpc>
            </a:pPr>
            <a:r>
              <a:rPr lang="en-US" sz="2000" dirty="0" err="1">
                <a:latin typeface="Raleway"/>
              </a:rPr>
              <a:t>jBPM</a:t>
            </a:r>
            <a:r>
              <a:rPr lang="en-US" sz="2000" dirty="0">
                <a:latin typeface="Raleway"/>
              </a:rPr>
              <a:t> is a flexible Business Process Management (BPM) Suite. </a:t>
            </a:r>
          </a:p>
          <a:p>
            <a:pPr>
              <a:lnSpc>
                <a:spcPct val="160000"/>
              </a:lnSpc>
            </a:pPr>
            <a:r>
              <a:rPr lang="en-US" sz="2000" dirty="0">
                <a:latin typeface="Raleway"/>
              </a:rPr>
              <a:t>It makes the bridge between business analysts and developers. </a:t>
            </a:r>
          </a:p>
          <a:p>
            <a:pPr>
              <a:lnSpc>
                <a:spcPct val="160000"/>
              </a:lnSpc>
            </a:pPr>
            <a:r>
              <a:rPr lang="en-US" sz="2000" dirty="0">
                <a:latin typeface="Raleway"/>
              </a:rPr>
              <a:t>Traditional BPM engines have a focus that is limited to non-technical people only. </a:t>
            </a:r>
          </a:p>
          <a:p>
            <a:pPr>
              <a:lnSpc>
                <a:spcPct val="160000"/>
              </a:lnSpc>
            </a:pPr>
            <a:r>
              <a:rPr lang="en-US" sz="2000" dirty="0" err="1">
                <a:latin typeface="Raleway"/>
              </a:rPr>
              <a:t>jBPM</a:t>
            </a:r>
            <a:r>
              <a:rPr lang="en-US" sz="2000" dirty="0">
                <a:latin typeface="Raleway"/>
              </a:rPr>
              <a:t> has a dual focus: it offers process management features in a way that both business users and developers like it.</a:t>
            </a:r>
          </a:p>
        </p:txBody>
      </p:sp>
    </p:spTree>
    <p:extLst>
      <p:ext uri="{BB962C8B-B14F-4D97-AF65-F5344CB8AC3E}">
        <p14:creationId xmlns:p14="http://schemas.microsoft.com/office/powerpoint/2010/main" val="1124777910"/>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476373" y="2423696"/>
            <a:ext cx="5709938" cy="576956"/>
          </a:xfrm>
        </p:spPr>
        <p:txBody>
          <a:bodyPr anchor="ctr"/>
          <a:lstStyle/>
          <a:p>
            <a:pPr algn="ctr"/>
            <a:r>
              <a:rPr lang="en-US" dirty="0"/>
              <a:t>What does </a:t>
            </a:r>
            <a:r>
              <a:rPr lang="en-US" dirty="0" err="1"/>
              <a:t>jBPM</a:t>
            </a:r>
            <a:r>
              <a:rPr lang="en-US" dirty="0"/>
              <a:t> do?</a:t>
            </a:r>
          </a:p>
        </p:txBody>
      </p:sp>
    </p:spTree>
    <p:extLst>
      <p:ext uri="{BB962C8B-B14F-4D97-AF65-F5344CB8AC3E}">
        <p14:creationId xmlns:p14="http://schemas.microsoft.com/office/powerpoint/2010/main" val="3922312189"/>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534942" cy="523220"/>
          </a:xfrm>
          <a:prstGeom prst="rect">
            <a:avLst/>
          </a:prstGeom>
          <a:noFill/>
        </p:spPr>
        <p:txBody>
          <a:bodyPr wrap="none" rtlCol="0">
            <a:spAutoFit/>
          </a:bodyPr>
          <a:lstStyle/>
          <a:p>
            <a:r>
              <a:rPr lang="en-IN" sz="2800" b="1" dirty="0">
                <a:solidFill>
                  <a:schemeClr val="accent2"/>
                </a:solidFill>
                <a:latin typeface="Raleway"/>
              </a:rPr>
              <a:t>What does </a:t>
            </a:r>
            <a:r>
              <a:rPr lang="en-IN" sz="2800" b="1" dirty="0" err="1">
                <a:solidFill>
                  <a:schemeClr val="accent2"/>
                </a:solidFill>
                <a:latin typeface="Raleway"/>
              </a:rPr>
              <a:t>jBPM</a:t>
            </a:r>
            <a:r>
              <a:rPr lang="en-IN" sz="2800" b="1" dirty="0">
                <a:solidFill>
                  <a:schemeClr val="accent2"/>
                </a:solidFill>
                <a:latin typeface="Raleway"/>
              </a:rPr>
              <a:t> do?</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1" y="1073259"/>
            <a:ext cx="8407980" cy="3739746"/>
          </a:xfrm>
          <a:prstGeom prst="roundRect">
            <a:avLst/>
          </a:prstGeom>
          <a:solidFill>
            <a:schemeClr val="bg1">
              <a:lumMod val="95000"/>
            </a:schemeClr>
          </a:solidFill>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dirty="0">
                <a:latin typeface="Raleway"/>
              </a:rPr>
              <a:t>A business process allows you to model your business goals by describing the steps that need to be executed to achieve that goal and the order, using a flow chart. </a:t>
            </a:r>
          </a:p>
          <a:p>
            <a:r>
              <a:rPr lang="en-US" sz="1200" dirty="0">
                <a:latin typeface="Raleway"/>
              </a:rPr>
              <a:t>This greatly improves the visibility and agility of your business logic, results in higher-level and domain-specific representations that can be understood by business users and is easier to monitor.</a:t>
            </a:r>
          </a:p>
          <a:p>
            <a:r>
              <a:rPr lang="en-US" sz="1200" dirty="0">
                <a:latin typeface="Raleway"/>
              </a:rPr>
              <a:t>The core of </a:t>
            </a:r>
            <a:r>
              <a:rPr lang="en-US" sz="1200" dirty="0" err="1">
                <a:latin typeface="Raleway"/>
              </a:rPr>
              <a:t>jBPM</a:t>
            </a:r>
            <a:r>
              <a:rPr lang="en-US" sz="1200" dirty="0">
                <a:latin typeface="Raleway"/>
              </a:rPr>
              <a:t> is a light-weight, extensible workflow engine written in pure Java that allows you to execute business processes using the latest BPMN 2.0 specification. It can run in any Java environment, embedded in your application or as a service.</a:t>
            </a:r>
          </a:p>
          <a:p>
            <a:r>
              <a:rPr lang="en-US" sz="1200" dirty="0">
                <a:latin typeface="Raleway"/>
              </a:rPr>
              <a:t>On top of the core engine, a lot of features and tools are offered to support business processes throughout their entire life cycle:</a:t>
            </a:r>
          </a:p>
          <a:p>
            <a:pPr lvl="1"/>
            <a:r>
              <a:rPr lang="en-US" sz="1000" dirty="0">
                <a:latin typeface="Raleway"/>
              </a:rPr>
              <a:t>Eclipse-based and web-based editor to support the graphical creation of your business processes (drag &amp; drop).</a:t>
            </a:r>
          </a:p>
          <a:p>
            <a:pPr lvl="1"/>
            <a:r>
              <a:rPr lang="en-US" sz="1000" dirty="0">
                <a:latin typeface="Raleway"/>
              </a:rPr>
              <a:t>Pluggable persistence and transactions based on JPA / JTA.</a:t>
            </a:r>
          </a:p>
          <a:p>
            <a:pPr lvl="1"/>
            <a:r>
              <a:rPr lang="en-US" sz="1000" dirty="0">
                <a:latin typeface="Raleway"/>
              </a:rPr>
              <a:t>Pluggable human task service based on WS-</a:t>
            </a:r>
            <a:r>
              <a:rPr lang="en-US" sz="1000" dirty="0" err="1">
                <a:latin typeface="Raleway"/>
              </a:rPr>
              <a:t>HumanTask</a:t>
            </a:r>
            <a:r>
              <a:rPr lang="en-US" sz="1000" dirty="0">
                <a:latin typeface="Raleway"/>
              </a:rPr>
              <a:t> for including tasks that need to be performed by human actors.</a:t>
            </a:r>
          </a:p>
          <a:p>
            <a:pPr lvl="1"/>
            <a:r>
              <a:rPr lang="en-US" sz="1000" dirty="0">
                <a:latin typeface="Raleway"/>
              </a:rPr>
              <a:t>Management console supporting process instance management, task lists and task form management, and reporting.</a:t>
            </a:r>
          </a:p>
          <a:p>
            <a:pPr lvl="1"/>
            <a:r>
              <a:rPr lang="en-US" sz="1000" dirty="0">
                <a:latin typeface="Raleway"/>
              </a:rPr>
              <a:t>Optional process repository to deploy your process (and other related knowledge).</a:t>
            </a:r>
          </a:p>
          <a:p>
            <a:pPr lvl="1"/>
            <a:r>
              <a:rPr lang="en-US" sz="1000" dirty="0">
                <a:latin typeface="Raleway"/>
              </a:rPr>
              <a:t>History logging (for querying / monitoring / analysis).</a:t>
            </a:r>
          </a:p>
          <a:p>
            <a:pPr lvl="1"/>
            <a:r>
              <a:rPr lang="en-US" sz="1000" dirty="0">
                <a:latin typeface="Raleway"/>
              </a:rPr>
              <a:t>Integration with Seam, Spring, OSGi, etc.</a:t>
            </a:r>
          </a:p>
        </p:txBody>
      </p:sp>
    </p:spTree>
    <p:extLst>
      <p:ext uri="{BB962C8B-B14F-4D97-AF65-F5344CB8AC3E}">
        <p14:creationId xmlns:p14="http://schemas.microsoft.com/office/powerpoint/2010/main" val="43917723"/>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04389-104E-4537-9C61-B79D8336E2CA}"/>
              </a:ext>
            </a:extLst>
          </p:cNvPr>
          <p:cNvSpPr txBox="1"/>
          <p:nvPr/>
        </p:nvSpPr>
        <p:spPr>
          <a:xfrm>
            <a:off x="176773" y="168938"/>
            <a:ext cx="3534942" cy="523220"/>
          </a:xfrm>
          <a:prstGeom prst="rect">
            <a:avLst/>
          </a:prstGeom>
          <a:noFill/>
        </p:spPr>
        <p:txBody>
          <a:bodyPr wrap="none" rtlCol="0">
            <a:spAutoFit/>
          </a:bodyPr>
          <a:lstStyle/>
          <a:p>
            <a:r>
              <a:rPr lang="en-IN" sz="2800" b="1" dirty="0">
                <a:solidFill>
                  <a:schemeClr val="accent2"/>
                </a:solidFill>
                <a:latin typeface="Raleway"/>
              </a:rPr>
              <a:t>What does </a:t>
            </a:r>
            <a:r>
              <a:rPr lang="en-IN" sz="2800" b="1" dirty="0" err="1">
                <a:solidFill>
                  <a:schemeClr val="accent2"/>
                </a:solidFill>
                <a:latin typeface="Raleway"/>
              </a:rPr>
              <a:t>jBPM</a:t>
            </a:r>
            <a:r>
              <a:rPr lang="en-IN" sz="2800" b="1" dirty="0">
                <a:solidFill>
                  <a:schemeClr val="accent2"/>
                </a:solidFill>
                <a:latin typeface="Raleway"/>
              </a:rPr>
              <a:t> do?</a:t>
            </a:r>
          </a:p>
        </p:txBody>
      </p:sp>
      <p:sp>
        <p:nvSpPr>
          <p:cNvPr id="5" name="Content Placeholder 2">
            <a:extLst>
              <a:ext uri="{FF2B5EF4-FFF2-40B4-BE49-F238E27FC236}">
                <a16:creationId xmlns:a16="http://schemas.microsoft.com/office/drawing/2014/main" id="{19BF167F-7F6C-47B9-997D-949759C6FA8A}"/>
              </a:ext>
            </a:extLst>
          </p:cNvPr>
          <p:cNvSpPr txBox="1">
            <a:spLocks/>
          </p:cNvSpPr>
          <p:nvPr/>
        </p:nvSpPr>
        <p:spPr>
          <a:xfrm>
            <a:off x="300591" y="971659"/>
            <a:ext cx="8407980" cy="3739746"/>
          </a:xfrm>
          <a:prstGeom prst="roundRect">
            <a:avLst/>
          </a:prstGeom>
          <a:solidFill>
            <a:schemeClr val="bg1">
              <a:lumMod val="95000"/>
            </a:schemeClr>
          </a:solidFill>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latin typeface="Raleway"/>
              </a:rPr>
              <a:t>BPM makes the bridge between business analysts, developers and end users, by offering process management features and tools in a way that both business users and developers like it. Domain-specific nodes can be plugged into the palette, making the processes more easily understood by business users.</a:t>
            </a:r>
          </a:p>
          <a:p>
            <a:r>
              <a:rPr lang="en-US" sz="1600" b="1" dirty="0" err="1">
                <a:latin typeface="Raleway"/>
              </a:rPr>
              <a:t>jBPM</a:t>
            </a:r>
            <a:r>
              <a:rPr lang="en-US" sz="1600" b="1" dirty="0">
                <a:latin typeface="Raleway"/>
              </a:rPr>
              <a:t> supports adaptive and dynamic processes that require flexibility to model complex, real-life situations that cannot easily be described using a rigid process. We bring control back to the end users by allowing them to control which parts of the process should be executed, to dynamically deviate from the process, etc.</a:t>
            </a:r>
          </a:p>
          <a:p>
            <a:r>
              <a:rPr lang="en-US" sz="1600" b="1" dirty="0" err="1">
                <a:latin typeface="Raleway"/>
              </a:rPr>
              <a:t>jBPM</a:t>
            </a:r>
            <a:r>
              <a:rPr lang="en-US" sz="1600" b="1" dirty="0">
                <a:latin typeface="Raleway"/>
              </a:rPr>
              <a:t> is also not just an isolated process engine. Complex business logic can be modeled as a combination of business processes with business rules and complex event processing. </a:t>
            </a:r>
            <a:r>
              <a:rPr lang="en-US" sz="1600" b="1" dirty="0" err="1">
                <a:latin typeface="Raleway"/>
              </a:rPr>
              <a:t>jBPM</a:t>
            </a:r>
            <a:r>
              <a:rPr lang="en-US" sz="1600" b="1" dirty="0">
                <a:latin typeface="Raleway"/>
              </a:rPr>
              <a:t> can be combined with the Drools project to support one unified environment that integrates these paradigms where you model your business logic as a combination of processes, rules and events.</a:t>
            </a:r>
          </a:p>
        </p:txBody>
      </p:sp>
    </p:spTree>
    <p:extLst>
      <p:ext uri="{BB962C8B-B14F-4D97-AF65-F5344CB8AC3E}">
        <p14:creationId xmlns:p14="http://schemas.microsoft.com/office/powerpoint/2010/main" val="3123457233"/>
      </p:ext>
    </p:extLst>
  </p:cSld>
  <p:clrMapOvr>
    <a:masterClrMapping/>
  </p:clrMapOvr>
  <mc:AlternateContent xmlns:mc="http://schemas.openxmlformats.org/markup-compatibility/2006" xmlns:p14="http://schemas.microsoft.com/office/powerpoint/2010/main">
    <mc:Choice Requires="p14">
      <p:transition spd="slow" p14:dur="2000" advTm="161903"/>
    </mc:Choice>
    <mc:Fallback xmlns="">
      <p:transition spd="slow" advTm="1619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7836CB0-D28B-4D4D-A8A0-55E29C25C2EE}"/>
              </a:ext>
            </a:extLst>
          </p:cNvPr>
          <p:cNvSpPr>
            <a:spLocks noGrp="1"/>
          </p:cNvSpPr>
          <p:nvPr>
            <p:ph type="body" sz="quarter" idx="10"/>
          </p:nvPr>
        </p:nvSpPr>
        <p:spPr>
          <a:xfrm>
            <a:off x="476373" y="2423696"/>
            <a:ext cx="4163457" cy="576956"/>
          </a:xfrm>
        </p:spPr>
        <p:txBody>
          <a:bodyPr/>
          <a:lstStyle/>
          <a:p>
            <a:r>
              <a:rPr lang="en-IN" dirty="0"/>
              <a:t>KIE Workbench</a:t>
            </a:r>
          </a:p>
        </p:txBody>
      </p:sp>
      <p:sp>
        <p:nvSpPr>
          <p:cNvPr id="6" name="Text Placeholder 2">
            <a:extLst>
              <a:ext uri="{FF2B5EF4-FFF2-40B4-BE49-F238E27FC236}">
                <a16:creationId xmlns:a16="http://schemas.microsoft.com/office/drawing/2014/main" id="{ECF06F9C-B04E-4D50-94C1-17DD89D4807E}"/>
              </a:ext>
            </a:extLst>
          </p:cNvPr>
          <p:cNvSpPr>
            <a:spLocks noGrp="1"/>
          </p:cNvSpPr>
          <p:nvPr>
            <p:ph type="body" sz="quarter" idx="11"/>
          </p:nvPr>
        </p:nvSpPr>
        <p:spPr>
          <a:xfrm>
            <a:off x="476373" y="3045132"/>
            <a:ext cx="4163457" cy="221850"/>
          </a:xfrm>
        </p:spPr>
        <p:txBody>
          <a:bodyPr/>
          <a:lstStyle/>
          <a:p>
            <a:r>
              <a:rPr lang="en-IN" dirty="0"/>
              <a:t>Business Central</a:t>
            </a:r>
          </a:p>
        </p:txBody>
      </p:sp>
    </p:spTree>
    <p:extLst>
      <p:ext uri="{BB962C8B-B14F-4D97-AF65-F5344CB8AC3E}">
        <p14:creationId xmlns:p14="http://schemas.microsoft.com/office/powerpoint/2010/main" val="2295976045"/>
      </p:ext>
    </p:extLst>
  </p:cSld>
  <p:clrMapOvr>
    <a:masterClrMapping/>
  </p:clrMapOvr>
  <mc:AlternateContent xmlns:mc="http://schemas.openxmlformats.org/markup-compatibility/2006" xmlns:p14="http://schemas.microsoft.com/office/powerpoint/2010/main">
    <mc:Choice Requires="p14">
      <p:transition spd="slow" p14:dur="2000" advTm="27055"/>
    </mc:Choice>
    <mc:Fallback xmlns="">
      <p:transition spd="slow" advTm="27055"/>
    </mc:Fallback>
  </mc:AlternateContent>
</p:sld>
</file>

<file path=ppt/theme/theme1.xml><?xml version="1.0" encoding="utf-8"?>
<a:theme xmlns:a="http://schemas.openxmlformats.org/drawingml/2006/main" name="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26726</TotalTime>
  <Words>771</Words>
  <Application>Microsoft Office PowerPoint</Application>
  <PresentationFormat>On-screen Show (16:9)</PresentationFormat>
  <Paragraphs>164</Paragraphs>
  <Slides>42</Slides>
  <Notes>12</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Arial</vt:lpstr>
      <vt:lpstr>Calibri</vt:lpstr>
      <vt:lpstr>Calibri Light</vt:lpstr>
      <vt:lpstr>FontAwesome</vt:lpstr>
      <vt:lpstr>Gill Sans MT</vt:lpstr>
      <vt:lpstr>Lato</vt:lpstr>
      <vt:lpstr>Lato Regular</vt:lpstr>
      <vt:lpstr>Raleway</vt:lpstr>
      <vt:lpstr>Raleway Black</vt:lpstr>
      <vt:lpstr>Raleway Light</vt:lpstr>
      <vt:lpstr>Wingdings</vt:lpstr>
      <vt:lpstr>Diseño personalizado</vt:lpstr>
      <vt:lpstr>Clear whitout slide number</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Nishant Ravle</cp:lastModifiedBy>
  <cp:revision>814</cp:revision>
  <dcterms:created xsi:type="dcterms:W3CDTF">2016-05-27T21:17:44Z</dcterms:created>
  <dcterms:modified xsi:type="dcterms:W3CDTF">2019-01-16T11:29:18Z</dcterms:modified>
</cp:coreProperties>
</file>